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32"/>
  </p:notesMasterIdLst>
  <p:sldIdLst>
    <p:sldId id="268" r:id="rId3"/>
    <p:sldId id="666" r:id="rId4"/>
    <p:sldId id="317" r:id="rId5"/>
    <p:sldId id="269" r:id="rId6"/>
    <p:sldId id="312" r:id="rId7"/>
    <p:sldId id="325" r:id="rId8"/>
    <p:sldId id="388" r:id="rId9"/>
    <p:sldId id="387" r:id="rId10"/>
    <p:sldId id="662" r:id="rId11"/>
    <p:sldId id="663" r:id="rId12"/>
    <p:sldId id="379" r:id="rId13"/>
    <p:sldId id="380" r:id="rId14"/>
    <p:sldId id="381" r:id="rId15"/>
    <p:sldId id="382" r:id="rId16"/>
    <p:sldId id="1118" r:id="rId17"/>
    <p:sldId id="350" r:id="rId18"/>
    <p:sldId id="357" r:id="rId19"/>
    <p:sldId id="355" r:id="rId20"/>
    <p:sldId id="667" r:id="rId21"/>
    <p:sldId id="392" r:id="rId22"/>
    <p:sldId id="473" r:id="rId23"/>
    <p:sldId id="664" r:id="rId24"/>
    <p:sldId id="1174" r:id="rId25"/>
    <p:sldId id="1168" r:id="rId26"/>
    <p:sldId id="1170" r:id="rId27"/>
    <p:sldId id="1169" r:id="rId28"/>
    <p:sldId id="1122" r:id="rId29"/>
    <p:sldId id="1176" r:id="rId30"/>
    <p:sldId id="11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653"/>
    <a:srgbClr val="FFD243"/>
    <a:srgbClr val="FFCD2D"/>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0" d="100"/>
          <a:sy n="90" d="100"/>
        </p:scale>
        <p:origin x="492"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90DDD3-C2B5-435C-AEF2-3EA2FE9F0F74}" type="datetimeFigureOut">
              <a:rPr lang="en-GB" smtClean="0"/>
              <a:t>31/08/2018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19FAD6-AE3F-4377-9CE9-A37DA180204A}" type="slidenum">
              <a:rPr lang="en-GB" smtClean="0"/>
              <a:t>‹#›</a:t>
            </a:fld>
            <a:endParaRPr lang="en-GB"/>
          </a:p>
        </p:txBody>
      </p:sp>
    </p:spTree>
    <p:extLst>
      <p:ext uri="{BB962C8B-B14F-4D97-AF65-F5344CB8AC3E}">
        <p14:creationId xmlns:p14="http://schemas.microsoft.com/office/powerpoint/2010/main" val="3402656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70CC6F5-BE8F-4843-B60D-8B2D9D6ED6B6}" type="slidenum">
              <a:rPr lang="en-US" smtClean="0"/>
              <a:pPr>
                <a:defRPr/>
              </a:pPr>
              <a:t>1</a:t>
            </a:fld>
            <a:endParaRPr lang="en-US" dirty="0"/>
          </a:p>
        </p:txBody>
      </p:sp>
    </p:spTree>
    <p:extLst>
      <p:ext uri="{BB962C8B-B14F-4D97-AF65-F5344CB8AC3E}">
        <p14:creationId xmlns:p14="http://schemas.microsoft.com/office/powerpoint/2010/main" val="1898071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1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51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fld id="{0F96FFCF-D922-FA4C-991D-A3276DB7429E}" type="slidenum">
              <a:rPr lang="en-US" altLang="en-US"/>
              <a:pPr/>
              <a:t>5</a:t>
            </a:fld>
            <a:endParaRPr lang="en-US" altLang="en-US" dirty="0"/>
          </a:p>
        </p:txBody>
      </p:sp>
    </p:spTree>
    <p:extLst>
      <p:ext uri="{BB962C8B-B14F-4D97-AF65-F5344CB8AC3E}">
        <p14:creationId xmlns:p14="http://schemas.microsoft.com/office/powerpoint/2010/main" val="383089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xmlns="" id="{2B85EEFE-3F74-4CF2-94D2-AC7D947388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xmlns="" id="{B7DA7155-4BC3-4479-B37A-75D53EB5EC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753120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N" altLang="en-US" dirty="0"/>
              <a:t>C – Cognitive Automation</a:t>
            </a:r>
          </a:p>
          <a:p>
            <a:pPr eaLnBrk="1" hangingPunct="1">
              <a:spcBef>
                <a:spcPct val="0"/>
              </a:spcBef>
            </a:pPr>
            <a:r>
              <a:rPr lang="en-IN" altLang="en-US" dirty="0"/>
              <a:t>D – Dynamic Automation</a:t>
            </a:r>
          </a:p>
          <a:p>
            <a:pPr eaLnBrk="1" hangingPunct="1">
              <a:spcBef>
                <a:spcPct val="0"/>
              </a:spcBef>
            </a:pPr>
            <a:r>
              <a:rPr lang="en-IN" altLang="en-US" dirty="0"/>
              <a:t>T – Test Automation</a:t>
            </a:r>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85372" indent="-302066">
              <a:defRPr>
                <a:solidFill>
                  <a:schemeClr val="tx1"/>
                </a:solidFill>
                <a:latin typeface="Calibri" panose="020F0502020204030204" pitchFamily="34" charset="0"/>
              </a:defRPr>
            </a:lvl2pPr>
            <a:lvl3pPr marL="1208265" indent="-241653">
              <a:defRPr>
                <a:solidFill>
                  <a:schemeClr val="tx1"/>
                </a:solidFill>
                <a:latin typeface="Calibri" panose="020F0502020204030204" pitchFamily="34" charset="0"/>
              </a:defRPr>
            </a:lvl3pPr>
            <a:lvl4pPr marL="1691571" indent="-241653">
              <a:defRPr>
                <a:solidFill>
                  <a:schemeClr val="tx1"/>
                </a:solidFill>
                <a:latin typeface="Calibri" panose="020F0502020204030204" pitchFamily="34" charset="0"/>
              </a:defRPr>
            </a:lvl4pPr>
            <a:lvl5pPr marL="2174878" indent="-241653">
              <a:defRPr>
                <a:solidFill>
                  <a:schemeClr val="tx1"/>
                </a:solidFill>
                <a:latin typeface="Calibri" panose="020F0502020204030204" pitchFamily="34" charset="0"/>
              </a:defRPr>
            </a:lvl5pPr>
            <a:lvl6pPr marL="2658184" indent="-241653" eaLnBrk="0" fontAlgn="base" hangingPunct="0">
              <a:spcBef>
                <a:spcPct val="0"/>
              </a:spcBef>
              <a:spcAft>
                <a:spcPct val="0"/>
              </a:spcAft>
              <a:defRPr>
                <a:solidFill>
                  <a:schemeClr val="tx1"/>
                </a:solidFill>
                <a:latin typeface="Calibri" panose="020F0502020204030204" pitchFamily="34" charset="0"/>
              </a:defRPr>
            </a:lvl6pPr>
            <a:lvl7pPr marL="3141490" indent="-241653" eaLnBrk="0" fontAlgn="base" hangingPunct="0">
              <a:spcBef>
                <a:spcPct val="0"/>
              </a:spcBef>
              <a:spcAft>
                <a:spcPct val="0"/>
              </a:spcAft>
              <a:defRPr>
                <a:solidFill>
                  <a:schemeClr val="tx1"/>
                </a:solidFill>
                <a:latin typeface="Calibri" panose="020F0502020204030204" pitchFamily="34" charset="0"/>
              </a:defRPr>
            </a:lvl7pPr>
            <a:lvl8pPr marL="3624796" indent="-241653" eaLnBrk="0" fontAlgn="base" hangingPunct="0">
              <a:spcBef>
                <a:spcPct val="0"/>
              </a:spcBef>
              <a:spcAft>
                <a:spcPct val="0"/>
              </a:spcAft>
              <a:defRPr>
                <a:solidFill>
                  <a:schemeClr val="tx1"/>
                </a:solidFill>
                <a:latin typeface="Calibri" panose="020F0502020204030204" pitchFamily="34" charset="0"/>
              </a:defRPr>
            </a:lvl8pPr>
            <a:lvl9pPr marL="4108102" indent="-241653" eaLnBrk="0" fontAlgn="base" hangingPunct="0">
              <a:spcBef>
                <a:spcPct val="0"/>
              </a:spcBef>
              <a:spcAft>
                <a:spcPct val="0"/>
              </a:spcAft>
              <a:defRPr>
                <a:solidFill>
                  <a:schemeClr val="tx1"/>
                </a:solidFill>
                <a:latin typeface="Calibri" panose="020F0502020204030204" pitchFamily="34" charset="0"/>
              </a:defRPr>
            </a:lvl9pPr>
          </a:lstStyle>
          <a:p>
            <a:pPr defTabSz="966612" fontAlgn="base">
              <a:spcBef>
                <a:spcPct val="0"/>
              </a:spcBef>
              <a:spcAft>
                <a:spcPct val="0"/>
              </a:spcAft>
              <a:defRPr/>
            </a:pPr>
            <a:fld id="{82841CFA-6AEA-4769-9A35-695E33740126}" type="slidenum">
              <a:rPr lang="en-IN" altLang="en-US">
                <a:solidFill>
                  <a:srgbClr val="000000"/>
                </a:solidFill>
                <a:ea typeface="MS PGothic" pitchFamily="34" charset="-128"/>
              </a:rPr>
              <a:pPr defTabSz="966612" fontAlgn="base">
                <a:spcBef>
                  <a:spcPct val="0"/>
                </a:spcBef>
                <a:spcAft>
                  <a:spcPct val="0"/>
                </a:spcAft>
                <a:defRPr/>
              </a:pPr>
              <a:t>8</a:t>
            </a:fld>
            <a:endParaRPr lang="en-IN" altLang="en-US">
              <a:solidFill>
                <a:srgbClr val="000000"/>
              </a:solidFill>
              <a:ea typeface="MS PGothic" pitchFamily="34" charset="-128"/>
            </a:endParaRPr>
          </a:p>
        </p:txBody>
      </p:sp>
    </p:spTree>
    <p:extLst>
      <p:ext uri="{BB962C8B-B14F-4D97-AF65-F5344CB8AC3E}">
        <p14:creationId xmlns:p14="http://schemas.microsoft.com/office/powerpoint/2010/main" val="139654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48287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7954A-049A-4D7B-88B8-4810328A7B5C}" type="slidenum">
              <a:rPr lang="en-GB" smtClean="0"/>
              <a:t>17</a:t>
            </a:fld>
            <a:endParaRPr lang="en-GB" dirty="0"/>
          </a:p>
        </p:txBody>
      </p:sp>
    </p:spTree>
    <p:extLst>
      <p:ext uri="{BB962C8B-B14F-4D97-AF65-F5344CB8AC3E}">
        <p14:creationId xmlns:p14="http://schemas.microsoft.com/office/powerpoint/2010/main" val="1774196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46B4F5-599E-481D-8401-F1E1B90617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A1922F6A-709A-4A66-ADC1-C31B5AF7A4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9AE833EB-5F33-4F12-A13C-377F2AB0C58F}"/>
              </a:ext>
            </a:extLst>
          </p:cNvPr>
          <p:cNvSpPr>
            <a:spLocks noGrp="1"/>
          </p:cNvSpPr>
          <p:nvPr>
            <p:ph type="dt" sz="half" idx="10"/>
          </p:nvPr>
        </p:nvSpPr>
        <p:spPr/>
        <p:txBody>
          <a:bodyPr/>
          <a:lstStyle/>
          <a:p>
            <a:fld id="{381803D5-51AF-4BAD-98E1-3BC0F4F2B3A6}" type="datetime1">
              <a:rPr lang="en-GB" smtClean="0"/>
              <a:t>31/08/2018</a:t>
            </a:fld>
            <a:endParaRPr lang="en-GB" dirty="0"/>
          </a:p>
        </p:txBody>
      </p:sp>
      <p:sp>
        <p:nvSpPr>
          <p:cNvPr id="5" name="Footer Placeholder 4">
            <a:extLst>
              <a:ext uri="{FF2B5EF4-FFF2-40B4-BE49-F238E27FC236}">
                <a16:creationId xmlns:a16="http://schemas.microsoft.com/office/drawing/2014/main" xmlns="" id="{DBD1591F-56B1-46C2-B1D8-109D4906ACF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xmlns="" id="{D44A1A7F-A8C8-4EEF-BB4B-ED2DFF7BC3B2}"/>
              </a:ext>
            </a:extLst>
          </p:cNvPr>
          <p:cNvSpPr>
            <a:spLocks noGrp="1"/>
          </p:cNvSpPr>
          <p:nvPr>
            <p:ph type="sldNum" sz="quarter" idx="12"/>
          </p:nvPr>
        </p:nvSpPr>
        <p:spPr/>
        <p:txBody>
          <a:bodyPr/>
          <a:lstStyle/>
          <a:p>
            <a:fld id="{5DED346A-F335-42D1-9EA6-0DC607F1E10D}" type="slidenum">
              <a:rPr lang="en-GB" smtClean="0"/>
              <a:t>‹#›</a:t>
            </a:fld>
            <a:endParaRPr lang="en-GB" dirty="0"/>
          </a:p>
        </p:txBody>
      </p:sp>
    </p:spTree>
    <p:extLst>
      <p:ext uri="{BB962C8B-B14F-4D97-AF65-F5344CB8AC3E}">
        <p14:creationId xmlns:p14="http://schemas.microsoft.com/office/powerpoint/2010/main" val="1796816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11FA8D-C36D-40F3-AA4E-EA947C10D66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936A2FD1-FAB7-4DEB-A227-F4E1DDDF17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8214C284-FE55-4EAD-8043-3C6BC57437FF}"/>
              </a:ext>
            </a:extLst>
          </p:cNvPr>
          <p:cNvSpPr>
            <a:spLocks noGrp="1"/>
          </p:cNvSpPr>
          <p:nvPr>
            <p:ph type="dt" sz="half" idx="10"/>
          </p:nvPr>
        </p:nvSpPr>
        <p:spPr/>
        <p:txBody>
          <a:bodyPr/>
          <a:lstStyle/>
          <a:p>
            <a:fld id="{2E470668-710F-4016-AFE0-72DAA4707D21}" type="datetime1">
              <a:rPr lang="en-GB" smtClean="0"/>
              <a:t>31/08/2018</a:t>
            </a:fld>
            <a:endParaRPr lang="en-GB" dirty="0"/>
          </a:p>
        </p:txBody>
      </p:sp>
      <p:sp>
        <p:nvSpPr>
          <p:cNvPr id="5" name="Footer Placeholder 4">
            <a:extLst>
              <a:ext uri="{FF2B5EF4-FFF2-40B4-BE49-F238E27FC236}">
                <a16:creationId xmlns:a16="http://schemas.microsoft.com/office/drawing/2014/main" xmlns="" id="{860C9636-3FDD-4F94-8130-7836EA9BFD2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xmlns="" id="{CA86D020-507F-43DF-A530-1AC65D2A2041}"/>
              </a:ext>
            </a:extLst>
          </p:cNvPr>
          <p:cNvSpPr>
            <a:spLocks noGrp="1"/>
          </p:cNvSpPr>
          <p:nvPr>
            <p:ph type="sldNum" sz="quarter" idx="12"/>
          </p:nvPr>
        </p:nvSpPr>
        <p:spPr/>
        <p:txBody>
          <a:bodyPr/>
          <a:lstStyle/>
          <a:p>
            <a:fld id="{5DED346A-F335-42D1-9EA6-0DC607F1E10D}" type="slidenum">
              <a:rPr lang="en-GB" smtClean="0"/>
              <a:t>‹#›</a:t>
            </a:fld>
            <a:endParaRPr lang="en-GB" dirty="0"/>
          </a:p>
        </p:txBody>
      </p:sp>
    </p:spTree>
    <p:extLst>
      <p:ext uri="{BB962C8B-B14F-4D97-AF65-F5344CB8AC3E}">
        <p14:creationId xmlns:p14="http://schemas.microsoft.com/office/powerpoint/2010/main" val="1557433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3F058D5-665E-4A26-A501-DADD250554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4B770BF8-2CB2-4A51-8588-CCBCF705DF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85BCDBE9-8131-47A9-B28E-62CF322B921C}"/>
              </a:ext>
            </a:extLst>
          </p:cNvPr>
          <p:cNvSpPr>
            <a:spLocks noGrp="1"/>
          </p:cNvSpPr>
          <p:nvPr>
            <p:ph type="dt" sz="half" idx="10"/>
          </p:nvPr>
        </p:nvSpPr>
        <p:spPr/>
        <p:txBody>
          <a:bodyPr/>
          <a:lstStyle/>
          <a:p>
            <a:fld id="{1C017CDE-AA71-48E1-A400-20BC72623C60}" type="datetime1">
              <a:rPr lang="en-GB" smtClean="0"/>
              <a:t>31/08/2018</a:t>
            </a:fld>
            <a:endParaRPr lang="en-GB" dirty="0"/>
          </a:p>
        </p:txBody>
      </p:sp>
      <p:sp>
        <p:nvSpPr>
          <p:cNvPr id="5" name="Footer Placeholder 4">
            <a:extLst>
              <a:ext uri="{FF2B5EF4-FFF2-40B4-BE49-F238E27FC236}">
                <a16:creationId xmlns:a16="http://schemas.microsoft.com/office/drawing/2014/main" xmlns="" id="{2F464FC1-4D6C-40EE-B74D-954EE677EEC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xmlns="" id="{17033AB7-5BEE-44BF-8FA3-B7F94A4571F9}"/>
              </a:ext>
            </a:extLst>
          </p:cNvPr>
          <p:cNvSpPr>
            <a:spLocks noGrp="1"/>
          </p:cNvSpPr>
          <p:nvPr>
            <p:ph type="sldNum" sz="quarter" idx="12"/>
          </p:nvPr>
        </p:nvSpPr>
        <p:spPr/>
        <p:txBody>
          <a:bodyPr/>
          <a:lstStyle/>
          <a:p>
            <a:fld id="{5DED346A-F335-42D1-9EA6-0DC607F1E10D}" type="slidenum">
              <a:rPr lang="en-GB" smtClean="0"/>
              <a:t>‹#›</a:t>
            </a:fld>
            <a:endParaRPr lang="en-GB" dirty="0"/>
          </a:p>
        </p:txBody>
      </p:sp>
    </p:spTree>
    <p:extLst>
      <p:ext uri="{BB962C8B-B14F-4D97-AF65-F5344CB8AC3E}">
        <p14:creationId xmlns:p14="http://schemas.microsoft.com/office/powerpoint/2010/main" val="2943975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944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Offering Mgmt">
    <p:spTree>
      <p:nvGrpSpPr>
        <p:cNvPr id="1" name=""/>
        <p:cNvGrpSpPr/>
        <p:nvPr/>
      </p:nvGrpSpPr>
      <p:grpSpPr>
        <a:xfrm>
          <a:off x="0" y="0"/>
          <a:ext cx="0" cy="0"/>
          <a:chOff x="0" y="0"/>
          <a:chExt cx="0" cy="0"/>
        </a:xfrm>
      </p:grpSpPr>
      <p:pic>
        <p:nvPicPr>
          <p:cNvPr id="46" name="pasted-image.pdf" descr="pasted-image.pdf"/>
          <p:cNvPicPr>
            <a:picLocks noChangeAspect="1"/>
          </p:cNvPicPr>
          <p:nvPr/>
        </p:nvPicPr>
        <p:blipFill>
          <a:blip r:embed="rId2">
            <a:alphaModFix amt="58596"/>
            <a:extLst/>
          </a:blip>
          <a:srcRect l="6437" r="6437"/>
          <a:stretch>
            <a:fillRect/>
          </a:stretch>
        </p:blipFill>
        <p:spPr>
          <a:xfrm>
            <a:off x="-1" y="0"/>
            <a:ext cx="12192002" cy="6833637"/>
          </a:xfrm>
          <a:prstGeom prst="rect">
            <a:avLst/>
          </a:prstGeom>
          <a:ln w="3175">
            <a:miter lim="400000"/>
          </a:ln>
        </p:spPr>
      </p:pic>
      <p:pic>
        <p:nvPicPr>
          <p:cNvPr id="47" name="pasted-image.pdf" descr="pasted-image.pdf"/>
          <p:cNvPicPr>
            <a:picLocks noChangeAspect="1"/>
          </p:cNvPicPr>
          <p:nvPr/>
        </p:nvPicPr>
        <p:blipFill>
          <a:blip r:embed="rId3">
            <a:extLst/>
          </a:blip>
          <a:stretch>
            <a:fillRect/>
          </a:stretch>
        </p:blipFill>
        <p:spPr>
          <a:xfrm>
            <a:off x="2266950" y="2851646"/>
            <a:ext cx="7658100" cy="1130301"/>
          </a:xfrm>
          <a:prstGeom prst="rect">
            <a:avLst/>
          </a:prstGeom>
          <a:ln w="3175">
            <a:miter lim="400000"/>
          </a:ln>
        </p:spPr>
      </p:pic>
      <p:sp>
        <p:nvSpPr>
          <p:cNvPr id="4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23386400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315025" y="6520495"/>
            <a:ext cx="404813" cy="306546"/>
          </a:xfrm>
          <a:prstGeom prst="rect">
            <a:avLst/>
          </a:prstGeom>
        </p:spPr>
        <p:txBody>
          <a:bodyPr vert="horz" wrap="square" lIns="91440" tIns="45720" rIns="91440" bIns="45720" numCol="1" anchor="ctr" anchorCtr="0" compatLnSpc="1">
            <a:prstTxWarp prst="textNoShape">
              <a:avLst/>
            </a:prstTxWarp>
          </a:bodyPr>
          <a:lstStyle>
            <a:lvl1pPr algn="r">
              <a:defRPr sz="800">
                <a:solidFill>
                  <a:srgbClr val="898989"/>
                </a:solidFill>
                <a:latin typeface="Arial" charset="0"/>
                <a:ea typeface="Arial" charset="0"/>
                <a:cs typeface="Arial" charset="0"/>
              </a:defRPr>
            </a:lvl1pPr>
          </a:lstStyle>
          <a:p>
            <a:fld id="{82784E3C-3A85-FB47-9047-F267153960BB}" type="slidenum">
              <a:rPr lang="en-US" altLang="x-none"/>
              <a:pPr/>
              <a:t>‹#›</a:t>
            </a:fld>
            <a:endParaRPr lang="en-US" altLang="x-none"/>
          </a:p>
        </p:txBody>
      </p:sp>
    </p:spTree>
    <p:extLst>
      <p:ext uri="{BB962C8B-B14F-4D97-AF65-F5344CB8AC3E}">
        <p14:creationId xmlns:p14="http://schemas.microsoft.com/office/powerpoint/2010/main" val="707332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16" descr="Global_cover_0109.jpg"/>
          <p:cNvPicPr>
            <a:picLocks/>
          </p:cNvPicPr>
          <p:nvPr/>
        </p:nvPicPr>
        <p:blipFill>
          <a:blip r:embed="rId2">
            <a:extLst>
              <a:ext uri="{28A0092B-C50C-407E-A947-70E740481C1C}">
                <a14:useLocalDpi xmlns:a14="http://schemas.microsoft.com/office/drawing/2010/main" val="0"/>
              </a:ext>
            </a:extLst>
          </a:blip>
          <a:srcRect b="410"/>
          <a:stretch>
            <a:fillRect/>
          </a:stretch>
        </p:blipFill>
        <p:spPr bwMode="auto">
          <a:xfrm>
            <a:off x="315063" y="3840448"/>
            <a:ext cx="11457354"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6"/>
          <p:cNvGrpSpPr>
            <a:grpSpLocks/>
          </p:cNvGrpSpPr>
          <p:nvPr/>
        </p:nvGrpSpPr>
        <p:grpSpPr bwMode="auto">
          <a:xfrm>
            <a:off x="365370" y="3663951"/>
            <a:ext cx="11461262" cy="2233613"/>
            <a:chOff x="160" y="2308"/>
            <a:chExt cx="5437" cy="1399"/>
          </a:xfrm>
        </p:grpSpPr>
        <p:sp>
          <p:nvSpPr>
            <p:cNvPr id="6" name="Rectangle 7"/>
            <p:cNvSpPr>
              <a:spLocks noChangeArrowheads="1"/>
            </p:cNvSpPr>
            <p:nvPr/>
          </p:nvSpPr>
          <p:spPr bwMode="auto">
            <a:xfrm>
              <a:off x="160" y="2308"/>
              <a:ext cx="858" cy="288"/>
            </a:xfrm>
            <a:prstGeom prst="rect">
              <a:avLst/>
            </a:prstGeom>
            <a:solidFill>
              <a:schemeClr val="bg1">
                <a:alpha val="49019"/>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eaLnBrk="1" hangingPunct="1">
                <a:defRPr/>
              </a:pPr>
              <a:endParaRPr lang="en-GB" altLang="en-US" sz="2200"/>
            </a:p>
          </p:txBody>
        </p:sp>
        <p:sp>
          <p:nvSpPr>
            <p:cNvPr id="7" name="Rectangle 8"/>
            <p:cNvSpPr>
              <a:spLocks noChangeArrowheads="1"/>
            </p:cNvSpPr>
            <p:nvPr/>
          </p:nvSpPr>
          <p:spPr bwMode="auto">
            <a:xfrm>
              <a:off x="160" y="2862"/>
              <a:ext cx="858" cy="289"/>
            </a:xfrm>
            <a:prstGeom prst="rect">
              <a:avLst/>
            </a:prstGeom>
            <a:solidFill>
              <a:schemeClr val="bg1">
                <a:alpha val="49019"/>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eaLnBrk="1" hangingPunct="1">
                <a:defRPr/>
              </a:pPr>
              <a:endParaRPr lang="en-GB" altLang="en-US" sz="2200"/>
            </a:p>
          </p:txBody>
        </p:sp>
        <p:sp>
          <p:nvSpPr>
            <p:cNvPr id="8" name="Rectangle 9"/>
            <p:cNvSpPr>
              <a:spLocks noChangeArrowheads="1"/>
            </p:cNvSpPr>
            <p:nvPr/>
          </p:nvSpPr>
          <p:spPr bwMode="auto">
            <a:xfrm>
              <a:off x="160" y="3419"/>
              <a:ext cx="269" cy="288"/>
            </a:xfrm>
            <a:prstGeom prst="rect">
              <a:avLst/>
            </a:prstGeom>
            <a:solidFill>
              <a:schemeClr val="bg1">
                <a:alpha val="49019"/>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eaLnBrk="1" hangingPunct="1">
                <a:defRPr/>
              </a:pPr>
              <a:endParaRPr lang="en-GB" altLang="en-US" sz="2200"/>
            </a:p>
          </p:txBody>
        </p:sp>
        <p:sp>
          <p:nvSpPr>
            <p:cNvPr id="9" name="Rectangle 10"/>
            <p:cNvSpPr>
              <a:spLocks noChangeArrowheads="1"/>
            </p:cNvSpPr>
            <p:nvPr/>
          </p:nvSpPr>
          <p:spPr bwMode="auto">
            <a:xfrm>
              <a:off x="4739" y="2308"/>
              <a:ext cx="858" cy="288"/>
            </a:xfrm>
            <a:prstGeom prst="rect">
              <a:avLst/>
            </a:prstGeom>
            <a:solidFill>
              <a:schemeClr val="bg1">
                <a:alpha val="49019"/>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eaLnBrk="1" hangingPunct="1">
                <a:defRPr/>
              </a:pPr>
              <a:endParaRPr lang="en-GB" altLang="en-US" sz="2200"/>
            </a:p>
          </p:txBody>
        </p:sp>
        <p:sp>
          <p:nvSpPr>
            <p:cNvPr id="10" name="Rectangle 11"/>
            <p:cNvSpPr>
              <a:spLocks noChangeArrowheads="1"/>
            </p:cNvSpPr>
            <p:nvPr/>
          </p:nvSpPr>
          <p:spPr bwMode="auto">
            <a:xfrm>
              <a:off x="4739" y="2862"/>
              <a:ext cx="858" cy="289"/>
            </a:xfrm>
            <a:prstGeom prst="rect">
              <a:avLst/>
            </a:prstGeom>
            <a:solidFill>
              <a:schemeClr val="bg1">
                <a:alpha val="49019"/>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eaLnBrk="1" hangingPunct="1">
                <a:defRPr/>
              </a:pPr>
              <a:endParaRPr lang="en-GB" altLang="en-US" sz="2200"/>
            </a:p>
          </p:txBody>
        </p:sp>
        <p:sp>
          <p:nvSpPr>
            <p:cNvPr id="11" name="Rectangle 12"/>
            <p:cNvSpPr>
              <a:spLocks noChangeArrowheads="1"/>
            </p:cNvSpPr>
            <p:nvPr/>
          </p:nvSpPr>
          <p:spPr bwMode="auto">
            <a:xfrm>
              <a:off x="5328" y="3419"/>
              <a:ext cx="269" cy="288"/>
            </a:xfrm>
            <a:prstGeom prst="rect">
              <a:avLst/>
            </a:prstGeom>
            <a:solidFill>
              <a:schemeClr val="bg1">
                <a:alpha val="49019"/>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eaLnBrk="1" hangingPunct="1">
                <a:defRPr/>
              </a:pPr>
              <a:endParaRPr lang="en-GB" altLang="en-US" sz="2200"/>
            </a:p>
          </p:txBody>
        </p:sp>
        <p:sp>
          <p:nvSpPr>
            <p:cNvPr id="12" name="Freeform 13"/>
            <p:cNvSpPr>
              <a:spLocks/>
            </p:cNvSpPr>
            <p:nvPr/>
          </p:nvSpPr>
          <p:spPr bwMode="auto">
            <a:xfrm>
              <a:off x="1305" y="2308"/>
              <a:ext cx="2862" cy="288"/>
            </a:xfrm>
            <a:custGeom>
              <a:avLst/>
              <a:gdLst>
                <a:gd name="T0" fmla="*/ 0 w 2880"/>
                <a:gd name="T1" fmla="*/ 0 h 288"/>
                <a:gd name="T2" fmla="*/ 0 w 2880"/>
                <a:gd name="T3" fmla="*/ 288 h 288"/>
                <a:gd name="T4" fmla="*/ 2826 w 2880"/>
                <a:gd name="T5" fmla="*/ 288 h 288"/>
                <a:gd name="T6" fmla="*/ 2784 w 2880"/>
                <a:gd name="T7" fmla="*/ 256 h 288"/>
                <a:gd name="T8" fmla="*/ 2610 w 2880"/>
                <a:gd name="T9" fmla="*/ 134 h 288"/>
                <a:gd name="T10" fmla="*/ 2385 w 2880"/>
                <a:gd name="T11" fmla="*/ 46 h 288"/>
                <a:gd name="T12" fmla="*/ 2188 w 2880"/>
                <a:gd name="T13" fmla="*/ 10 h 288"/>
                <a:gd name="T14" fmla="*/ 2073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chemeClr val="bg1">
                <a:alpha val="49019"/>
              </a:scheme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GB" sz="1800"/>
            </a:p>
          </p:txBody>
        </p:sp>
        <p:sp>
          <p:nvSpPr>
            <p:cNvPr id="13" name="Freeform 14"/>
            <p:cNvSpPr>
              <a:spLocks/>
            </p:cNvSpPr>
            <p:nvPr/>
          </p:nvSpPr>
          <p:spPr bwMode="auto">
            <a:xfrm>
              <a:off x="1305" y="2862"/>
              <a:ext cx="3174" cy="291"/>
            </a:xfrm>
            <a:custGeom>
              <a:avLst/>
              <a:gdLst>
                <a:gd name="T0" fmla="*/ 0 w 3194"/>
                <a:gd name="T1" fmla="*/ 0 h 290"/>
                <a:gd name="T2" fmla="*/ 0 w 3194"/>
                <a:gd name="T3" fmla="*/ 291 h 290"/>
                <a:gd name="T4" fmla="*/ 3134 w 3194"/>
                <a:gd name="T5" fmla="*/ 293 h 290"/>
                <a:gd name="T6" fmla="*/ 3128 w 3194"/>
                <a:gd name="T7" fmla="*/ 259 h 290"/>
                <a:gd name="T8" fmla="*/ 3100 w 3194"/>
                <a:gd name="T9" fmla="*/ 149 h 290"/>
                <a:gd name="T10" fmla="*/ 3060 w 3194"/>
                <a:gd name="T11" fmla="*/ 34 h 290"/>
                <a:gd name="T12" fmla="*/ 3045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chemeClr val="bg1">
                <a:alpha val="49019"/>
              </a:scheme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GB" sz="1800"/>
            </a:p>
          </p:txBody>
        </p:sp>
        <p:sp>
          <p:nvSpPr>
            <p:cNvPr id="14" name="Freeform 15"/>
            <p:cNvSpPr>
              <a:spLocks/>
            </p:cNvSpPr>
            <p:nvPr/>
          </p:nvSpPr>
          <p:spPr bwMode="auto">
            <a:xfrm>
              <a:off x="3595" y="3417"/>
              <a:ext cx="916" cy="290"/>
            </a:xfrm>
            <a:custGeom>
              <a:avLst/>
              <a:gdLst>
                <a:gd name="T0" fmla="*/ 0 w 3194"/>
                <a:gd name="T1" fmla="*/ 290 h 290"/>
                <a:gd name="T2" fmla="*/ 0 w 3194"/>
                <a:gd name="T3" fmla="*/ 2 h 290"/>
                <a:gd name="T4" fmla="*/ 75 w 3194"/>
                <a:gd name="T5" fmla="*/ 0 h 290"/>
                <a:gd name="T6" fmla="*/ 75 w 3194"/>
                <a:gd name="T7" fmla="*/ 156 h 290"/>
                <a:gd name="T8" fmla="*/ 74 w 3194"/>
                <a:gd name="T9" fmla="*/ 254 h 290"/>
                <a:gd name="T10" fmla="*/ 74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chemeClr val="bg1">
                <a:alpha val="49019"/>
              </a:scheme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GB" sz="1800"/>
            </a:p>
          </p:txBody>
        </p:sp>
        <p:sp>
          <p:nvSpPr>
            <p:cNvPr id="15" name="Rectangle 16"/>
            <p:cNvSpPr>
              <a:spLocks noChangeArrowheads="1"/>
            </p:cNvSpPr>
            <p:nvPr/>
          </p:nvSpPr>
          <p:spPr bwMode="auto">
            <a:xfrm>
              <a:off x="1877" y="3419"/>
              <a:ext cx="858" cy="288"/>
            </a:xfrm>
            <a:prstGeom prst="rect">
              <a:avLst/>
            </a:prstGeom>
            <a:solidFill>
              <a:schemeClr val="bg1">
                <a:alpha val="49019"/>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eaLnBrk="1" hangingPunct="1">
                <a:defRPr/>
              </a:pPr>
              <a:endParaRPr lang="en-GB" altLang="en-US" sz="2200"/>
            </a:p>
          </p:txBody>
        </p:sp>
      </p:grpSp>
      <p:sp>
        <p:nvSpPr>
          <p:cNvPr id="16" name="Rectangle 6"/>
          <p:cNvSpPr>
            <a:spLocks noChangeArrowheads="1"/>
          </p:cNvSpPr>
          <p:nvPr/>
        </p:nvSpPr>
        <p:spPr bwMode="black">
          <a:xfrm>
            <a:off x="10118970" y="6537325"/>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r" eaLnBrk="1" hangingPunct="1">
              <a:defRPr/>
            </a:pPr>
            <a:r>
              <a:rPr lang="en-GB" altLang="en-US" sz="800" dirty="0"/>
              <a:t>© 2016 IBM Corporation</a:t>
            </a:r>
            <a:endParaRPr lang="en-GB" altLang="en-US" sz="1800" dirty="0"/>
          </a:p>
        </p:txBody>
      </p:sp>
      <p:sp>
        <p:nvSpPr>
          <p:cNvPr id="29699" name="Rectangle 3"/>
          <p:cNvSpPr>
            <a:spLocks noGrp="1" noChangeArrowheads="1"/>
          </p:cNvSpPr>
          <p:nvPr>
            <p:ph type="ctrTitle"/>
          </p:nvPr>
        </p:nvSpPr>
        <p:spPr>
          <a:xfrm>
            <a:off x="185617" y="1417638"/>
            <a:ext cx="11641015" cy="2011362"/>
          </a:xfrm>
        </p:spPr>
        <p:txBody>
          <a:bodyPr anchor="b"/>
          <a:lstStyle>
            <a:lvl1pPr>
              <a:defRPr sz="3500">
                <a:solidFill>
                  <a:schemeClr val="tx1"/>
                </a:solidFill>
                <a:latin typeface="ITC Lubalin Graph Std" pitchFamily="18" charset="0"/>
              </a:defRPr>
            </a:lvl1pPr>
          </a:lstStyle>
          <a:p>
            <a:pPr lvl="0"/>
            <a:r>
              <a:rPr lang="en-GB" altLang="en-US" noProof="0"/>
              <a:t>Click to edit Master title style</a:t>
            </a:r>
          </a:p>
        </p:txBody>
      </p:sp>
      <p:sp>
        <p:nvSpPr>
          <p:cNvPr id="23" name="Line 4"/>
          <p:cNvSpPr>
            <a:spLocks noChangeShapeType="1"/>
          </p:cNvSpPr>
          <p:nvPr userDrawn="1"/>
        </p:nvSpPr>
        <p:spPr bwMode="auto">
          <a:xfrm>
            <a:off x="238369" y="909964"/>
            <a:ext cx="11582400" cy="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24" name="Text Box 46"/>
          <p:cNvSpPr txBox="1">
            <a:spLocks noChangeArrowheads="1"/>
          </p:cNvSpPr>
          <p:nvPr userDrawn="1"/>
        </p:nvSpPr>
        <p:spPr bwMode="auto">
          <a:xfrm>
            <a:off x="117231" y="497215"/>
            <a:ext cx="572867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eaLnBrk="1" hangingPunct="1">
              <a:spcAft>
                <a:spcPts val="900"/>
              </a:spcAft>
              <a:defRPr/>
            </a:pPr>
            <a:endParaRPr lang="en-GB" altLang="en-US" sz="1000"/>
          </a:p>
        </p:txBody>
      </p:sp>
      <p:sp>
        <p:nvSpPr>
          <p:cNvPr id="25" name="Rectangle 12"/>
          <p:cNvSpPr>
            <a:spLocks noChangeArrowheads="1"/>
          </p:cNvSpPr>
          <p:nvPr userDrawn="1"/>
        </p:nvSpPr>
        <p:spPr bwMode="auto">
          <a:xfrm>
            <a:off x="117231" y="454352"/>
            <a:ext cx="6096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sz="800" b="1" dirty="0"/>
              <a:t>Dave Rodrigues – Infrastructure/Global Delivery Architect</a:t>
            </a:r>
          </a:p>
          <a:p>
            <a:pPr eaLnBrk="1" hangingPunct="1">
              <a:defRPr/>
            </a:pPr>
            <a:r>
              <a:rPr lang="en-GB" altLang="en-US" sz="800" b="1" dirty="0"/>
              <a:t>IBM Global Business Services (AMS Application</a:t>
            </a:r>
            <a:r>
              <a:rPr lang="en-GB" altLang="en-US" sz="800" b="1" baseline="0" dirty="0"/>
              <a:t> Innovation Consulting</a:t>
            </a:r>
            <a:r>
              <a:rPr lang="en-GB" altLang="en-US" sz="800" b="1" dirty="0"/>
              <a:t>)</a:t>
            </a:r>
          </a:p>
          <a:p>
            <a:pPr eaLnBrk="1" hangingPunct="1">
              <a:defRPr/>
            </a:pPr>
            <a:r>
              <a:rPr lang="en-GB" altLang="en-US" sz="800" b="1" baseline="0" dirty="0"/>
              <a:t>20 May 2016</a:t>
            </a:r>
            <a:endParaRPr lang="en-GB" altLang="en-US" sz="800" b="1" dirty="0"/>
          </a:p>
        </p:txBody>
      </p:sp>
      <p:pic>
        <p:nvPicPr>
          <p:cNvPr id="21" name="Picture 20"/>
          <p:cNvPicPr>
            <a:picLocks noChangeAspect="1"/>
          </p:cNvPicPr>
          <p:nvPr userDrawn="1"/>
        </p:nvPicPr>
        <p:blipFill rotWithShape="1">
          <a:blip r:embed="rId3" cstate="print">
            <a:extLst>
              <a:ext uri="{28A0092B-C50C-407E-A947-70E740481C1C}">
                <a14:useLocalDpi xmlns:a14="http://schemas.microsoft.com/office/drawing/2010/main" val="0"/>
              </a:ext>
            </a:extLst>
          </a:blip>
          <a:srcRect r="70827" b="59843"/>
          <a:stretch/>
        </p:blipFill>
        <p:spPr>
          <a:xfrm>
            <a:off x="10300860" y="256689"/>
            <a:ext cx="1519909" cy="635804"/>
          </a:xfrm>
          <a:prstGeom prst="rect">
            <a:avLst/>
          </a:prstGeom>
        </p:spPr>
      </p:pic>
      <p:pic>
        <p:nvPicPr>
          <p:cNvPr id="22" name="Picture 53" descr="5300_IBMpos_black_no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352449" y="659162"/>
            <a:ext cx="650142" cy="21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5240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7"/>
          <p:cNvSpPr>
            <a:spLocks noGrp="1" noChangeArrowheads="1"/>
          </p:cNvSpPr>
          <p:nvPr>
            <p:ph type="sldNum" sz="quarter" idx="10"/>
          </p:nvPr>
        </p:nvSpPr>
        <p:spPr>
          <a:ln/>
        </p:spPr>
        <p:txBody>
          <a:bodyPr/>
          <a:lstStyle>
            <a:lvl1pPr>
              <a:defRPr/>
            </a:lvl1pPr>
          </a:lstStyle>
          <a:p>
            <a:pPr>
              <a:defRPr/>
            </a:pPr>
            <a:fld id="{C60CBCF8-695E-48CF-9161-D64D7B7E867D}" type="slidenum">
              <a:rPr lang="en-GB" altLang="en-US"/>
              <a:pPr>
                <a:defRPr/>
              </a:pPr>
              <a:t>‹#›</a:t>
            </a:fld>
            <a:endParaRPr lang="en-GB" alt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9"/>
          <p:cNvSpPr>
            <a:spLocks noGrp="1" noChangeArrowheads="1"/>
          </p:cNvSpPr>
          <p:nvPr>
            <p:ph type="dt" sz="half" idx="12"/>
          </p:nvPr>
        </p:nvSpPr>
        <p:spPr>
          <a:ln/>
        </p:spPr>
        <p:txBody>
          <a:bodyPr/>
          <a:lstStyle>
            <a:lvl1pPr>
              <a:defRPr/>
            </a:lvl1pPr>
          </a:lstStyle>
          <a:p>
            <a:pPr>
              <a:defRPr/>
            </a:pPr>
            <a:fld id="{173F55FF-97A1-46B2-B533-1911BFF4DDA0}" type="datetime1">
              <a:rPr lang="en-US" altLang="en-US" smtClean="0"/>
              <a:t>8/31/2018</a:t>
            </a:fld>
            <a:endParaRPr lang="en-GB" altLang="en-US"/>
          </a:p>
        </p:txBody>
      </p:sp>
    </p:spTree>
    <p:extLst>
      <p:ext uri="{BB962C8B-B14F-4D97-AF65-F5344CB8AC3E}">
        <p14:creationId xmlns:p14="http://schemas.microsoft.com/office/powerpoint/2010/main" val="1468362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339" y="1709739"/>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2339"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FE2C91C9-6C3C-4BFF-999F-7F0B76271398}" type="slidenum">
              <a:rPr lang="en-GB" altLang="en-US"/>
              <a:pPr>
                <a:defRPr/>
              </a:pPr>
              <a:t>‹#›</a:t>
            </a:fld>
            <a:endParaRPr lang="en-GB" alt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9"/>
          <p:cNvSpPr>
            <a:spLocks noGrp="1" noChangeArrowheads="1"/>
          </p:cNvSpPr>
          <p:nvPr>
            <p:ph type="dt" sz="half" idx="12"/>
          </p:nvPr>
        </p:nvSpPr>
        <p:spPr>
          <a:ln/>
        </p:spPr>
        <p:txBody>
          <a:bodyPr/>
          <a:lstStyle>
            <a:lvl1pPr>
              <a:defRPr/>
            </a:lvl1pPr>
          </a:lstStyle>
          <a:p>
            <a:pPr>
              <a:defRPr/>
            </a:pPr>
            <a:fld id="{94AE4BA9-61C9-4F4F-9E61-2B4D179945EF}" type="datetime1">
              <a:rPr lang="en-US" altLang="en-US" smtClean="0"/>
              <a:t>8/31/2018</a:t>
            </a:fld>
            <a:endParaRPr lang="en-GB" altLang="en-US"/>
          </a:p>
        </p:txBody>
      </p:sp>
    </p:spTree>
    <p:extLst>
      <p:ext uri="{BB962C8B-B14F-4D97-AF65-F5344CB8AC3E}">
        <p14:creationId xmlns:p14="http://schemas.microsoft.com/office/powerpoint/2010/main" val="2042383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244232" y="1874839"/>
            <a:ext cx="5697415" cy="447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29216" y="1874839"/>
            <a:ext cx="5697415" cy="447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7"/>
          <p:cNvSpPr>
            <a:spLocks noGrp="1" noChangeArrowheads="1"/>
          </p:cNvSpPr>
          <p:nvPr>
            <p:ph type="sldNum" sz="quarter" idx="10"/>
          </p:nvPr>
        </p:nvSpPr>
        <p:spPr>
          <a:ln/>
        </p:spPr>
        <p:txBody>
          <a:bodyPr/>
          <a:lstStyle>
            <a:lvl1pPr>
              <a:defRPr/>
            </a:lvl1pPr>
          </a:lstStyle>
          <a:p>
            <a:pPr>
              <a:defRPr/>
            </a:pPr>
            <a:fld id="{44811DB2-533A-4FF6-A9D7-8F8A997763F3}" type="slidenum">
              <a:rPr lang="en-GB" altLang="en-US"/>
              <a:pPr>
                <a:defRPr/>
              </a:pPr>
              <a:t>‹#›</a:t>
            </a:fld>
            <a:endParaRPr lang="en-GB" alt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9"/>
          <p:cNvSpPr>
            <a:spLocks noGrp="1" noChangeArrowheads="1"/>
          </p:cNvSpPr>
          <p:nvPr>
            <p:ph type="dt" sz="half" idx="12"/>
          </p:nvPr>
        </p:nvSpPr>
        <p:spPr>
          <a:ln/>
        </p:spPr>
        <p:txBody>
          <a:bodyPr/>
          <a:lstStyle>
            <a:lvl1pPr>
              <a:defRPr/>
            </a:lvl1pPr>
          </a:lstStyle>
          <a:p>
            <a:pPr>
              <a:defRPr/>
            </a:pPr>
            <a:fld id="{18184A2A-1131-4CBE-A21F-6DDC9CD79142}" type="datetime1">
              <a:rPr lang="en-US" altLang="en-US" smtClean="0"/>
              <a:t>8/31/2018</a:t>
            </a:fld>
            <a:endParaRPr lang="en-GB" altLang="en-US"/>
          </a:p>
        </p:txBody>
      </p:sp>
    </p:spTree>
    <p:extLst>
      <p:ext uri="{BB962C8B-B14F-4D97-AF65-F5344CB8AC3E}">
        <p14:creationId xmlns:p14="http://schemas.microsoft.com/office/powerpoint/2010/main" val="3000041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154"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40154" y="1681163"/>
            <a:ext cx="515815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154" y="2505075"/>
            <a:ext cx="515815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1" y="1681163"/>
            <a:ext cx="518355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55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7"/>
          <p:cNvSpPr>
            <a:spLocks noGrp="1" noChangeArrowheads="1"/>
          </p:cNvSpPr>
          <p:nvPr>
            <p:ph type="sldNum" sz="quarter" idx="10"/>
          </p:nvPr>
        </p:nvSpPr>
        <p:spPr>
          <a:ln/>
        </p:spPr>
        <p:txBody>
          <a:bodyPr/>
          <a:lstStyle>
            <a:lvl1pPr>
              <a:defRPr/>
            </a:lvl1pPr>
          </a:lstStyle>
          <a:p>
            <a:pPr>
              <a:defRPr/>
            </a:pPr>
            <a:fld id="{A02BFC8C-4BBA-462E-BA2E-1FD4F5487725}" type="slidenum">
              <a:rPr lang="en-GB" altLang="en-US"/>
              <a:pPr>
                <a:defRPr/>
              </a:pPr>
              <a:t>‹#›</a:t>
            </a:fld>
            <a:endParaRPr lang="en-GB" altLang="en-US"/>
          </a:p>
        </p:txBody>
      </p:sp>
      <p:sp>
        <p:nvSpPr>
          <p:cNvPr id="8"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9"/>
          <p:cNvSpPr>
            <a:spLocks noGrp="1" noChangeArrowheads="1"/>
          </p:cNvSpPr>
          <p:nvPr>
            <p:ph type="dt" sz="half" idx="12"/>
          </p:nvPr>
        </p:nvSpPr>
        <p:spPr>
          <a:ln/>
        </p:spPr>
        <p:txBody>
          <a:bodyPr/>
          <a:lstStyle>
            <a:lvl1pPr>
              <a:defRPr/>
            </a:lvl1pPr>
          </a:lstStyle>
          <a:p>
            <a:pPr>
              <a:defRPr/>
            </a:pPr>
            <a:fld id="{2BA389FC-ABAE-4753-B3BC-3F3D3D39E134}" type="datetime1">
              <a:rPr lang="en-US" altLang="en-US" smtClean="0"/>
              <a:t>8/31/2018</a:t>
            </a:fld>
            <a:endParaRPr lang="en-GB" altLang="en-US"/>
          </a:p>
        </p:txBody>
      </p:sp>
    </p:spTree>
    <p:extLst>
      <p:ext uri="{BB962C8B-B14F-4D97-AF65-F5344CB8AC3E}">
        <p14:creationId xmlns:p14="http://schemas.microsoft.com/office/powerpoint/2010/main" val="1248472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0F3319-2F82-4737-90F3-B00187FD54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AA15D578-3865-4A3B-A8BA-8122DF9558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22D068C5-EF59-40CD-A03E-3CED7DECE418}"/>
              </a:ext>
            </a:extLst>
          </p:cNvPr>
          <p:cNvSpPr>
            <a:spLocks noGrp="1"/>
          </p:cNvSpPr>
          <p:nvPr>
            <p:ph type="dt" sz="half" idx="10"/>
          </p:nvPr>
        </p:nvSpPr>
        <p:spPr/>
        <p:txBody>
          <a:bodyPr/>
          <a:lstStyle/>
          <a:p>
            <a:fld id="{68134194-7A0D-4D14-803D-85A945D14954}" type="datetime1">
              <a:rPr lang="en-GB" smtClean="0"/>
              <a:t>31/08/2018</a:t>
            </a:fld>
            <a:endParaRPr lang="en-GB" dirty="0"/>
          </a:p>
        </p:txBody>
      </p:sp>
      <p:sp>
        <p:nvSpPr>
          <p:cNvPr id="5" name="Footer Placeholder 4">
            <a:extLst>
              <a:ext uri="{FF2B5EF4-FFF2-40B4-BE49-F238E27FC236}">
                <a16:creationId xmlns:a16="http://schemas.microsoft.com/office/drawing/2014/main" xmlns="" id="{71ED1467-0F6D-4293-8207-B14A77FC7761}"/>
              </a:ext>
            </a:extLst>
          </p:cNvPr>
          <p:cNvSpPr>
            <a:spLocks noGrp="1"/>
          </p:cNvSpPr>
          <p:nvPr>
            <p:ph type="ftr" sz="quarter" idx="11"/>
          </p:nvPr>
        </p:nvSpPr>
        <p:spPr/>
        <p:txBody>
          <a:bodyPr/>
          <a:lstStyle/>
          <a:p>
            <a:r>
              <a:rPr lang="en-GB" dirty="0"/>
              <a:t>IBM and Marriott Confidential 2018</a:t>
            </a:r>
          </a:p>
        </p:txBody>
      </p:sp>
      <p:sp>
        <p:nvSpPr>
          <p:cNvPr id="6" name="Slide Number Placeholder 5">
            <a:extLst>
              <a:ext uri="{FF2B5EF4-FFF2-40B4-BE49-F238E27FC236}">
                <a16:creationId xmlns:a16="http://schemas.microsoft.com/office/drawing/2014/main" xmlns="" id="{41918580-AD06-4AE3-854D-36A17219066D}"/>
              </a:ext>
            </a:extLst>
          </p:cNvPr>
          <p:cNvSpPr>
            <a:spLocks noGrp="1"/>
          </p:cNvSpPr>
          <p:nvPr>
            <p:ph type="sldNum" sz="quarter" idx="12"/>
          </p:nvPr>
        </p:nvSpPr>
        <p:spPr/>
        <p:txBody>
          <a:bodyPr/>
          <a:lstStyle/>
          <a:p>
            <a:fld id="{5DED346A-F335-42D1-9EA6-0DC607F1E10D}" type="slidenum">
              <a:rPr lang="en-GB" smtClean="0"/>
              <a:t>‹#›</a:t>
            </a:fld>
            <a:endParaRPr lang="en-GB" dirty="0"/>
          </a:p>
        </p:txBody>
      </p:sp>
    </p:spTree>
    <p:extLst>
      <p:ext uri="{BB962C8B-B14F-4D97-AF65-F5344CB8AC3E}">
        <p14:creationId xmlns:p14="http://schemas.microsoft.com/office/powerpoint/2010/main" val="2152885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7"/>
          <p:cNvSpPr>
            <a:spLocks noGrp="1" noChangeArrowheads="1"/>
          </p:cNvSpPr>
          <p:nvPr>
            <p:ph type="sldNum" sz="quarter" idx="10"/>
          </p:nvPr>
        </p:nvSpPr>
        <p:spPr>
          <a:ln/>
        </p:spPr>
        <p:txBody>
          <a:bodyPr/>
          <a:lstStyle>
            <a:lvl1pPr>
              <a:defRPr/>
            </a:lvl1pPr>
          </a:lstStyle>
          <a:p>
            <a:pPr>
              <a:defRPr/>
            </a:pPr>
            <a:fld id="{546C3C07-34FB-4809-B052-5DD6A84D25C6}" type="slidenum">
              <a:rPr lang="en-GB" altLang="en-US"/>
              <a:pPr>
                <a:defRPr/>
              </a:pPr>
              <a:t>‹#›</a:t>
            </a:fld>
            <a:endParaRPr lang="en-GB" altLang="en-US"/>
          </a:p>
        </p:txBody>
      </p:sp>
      <p:sp>
        <p:nvSpPr>
          <p:cNvPr id="4"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9"/>
          <p:cNvSpPr>
            <a:spLocks noGrp="1" noChangeArrowheads="1"/>
          </p:cNvSpPr>
          <p:nvPr>
            <p:ph type="dt" sz="half" idx="12"/>
          </p:nvPr>
        </p:nvSpPr>
        <p:spPr>
          <a:ln/>
        </p:spPr>
        <p:txBody>
          <a:bodyPr/>
          <a:lstStyle>
            <a:lvl1pPr>
              <a:defRPr/>
            </a:lvl1pPr>
          </a:lstStyle>
          <a:p>
            <a:pPr>
              <a:defRPr/>
            </a:pPr>
            <a:fld id="{BCC94651-413D-47D3-A37A-9A4715919EFF}" type="datetime1">
              <a:rPr lang="en-US" altLang="en-US" smtClean="0"/>
              <a:t>8/31/2018</a:t>
            </a:fld>
            <a:endParaRPr lang="en-GB" altLang="en-US"/>
          </a:p>
        </p:txBody>
      </p:sp>
    </p:spTree>
    <p:extLst>
      <p:ext uri="{BB962C8B-B14F-4D97-AF65-F5344CB8AC3E}">
        <p14:creationId xmlns:p14="http://schemas.microsoft.com/office/powerpoint/2010/main" val="1748399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7B4B051B-BD7A-4812-995A-E6855FA63C77}" type="slidenum">
              <a:rPr lang="en-GB" altLang="en-US"/>
              <a:pPr>
                <a:defRPr/>
              </a:pPr>
              <a:t>‹#›</a:t>
            </a:fld>
            <a:endParaRPr lang="en-GB" altLang="en-US"/>
          </a:p>
        </p:txBody>
      </p:sp>
      <p:sp>
        <p:nvSpPr>
          <p:cNvPr id="3"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9"/>
          <p:cNvSpPr>
            <a:spLocks noGrp="1" noChangeArrowheads="1"/>
          </p:cNvSpPr>
          <p:nvPr>
            <p:ph type="dt" sz="half" idx="12"/>
          </p:nvPr>
        </p:nvSpPr>
        <p:spPr>
          <a:ln/>
        </p:spPr>
        <p:txBody>
          <a:bodyPr/>
          <a:lstStyle>
            <a:lvl1pPr>
              <a:defRPr/>
            </a:lvl1pPr>
          </a:lstStyle>
          <a:p>
            <a:pPr>
              <a:defRPr/>
            </a:pPr>
            <a:fld id="{F80BB68D-A84E-4FB2-94CE-29FAC64B0353}" type="datetime1">
              <a:rPr lang="en-US" altLang="en-US" smtClean="0"/>
              <a:t>8/31/2018</a:t>
            </a:fld>
            <a:endParaRPr lang="en-GB" altLang="en-US"/>
          </a:p>
        </p:txBody>
      </p:sp>
    </p:spTree>
    <p:extLst>
      <p:ext uri="{BB962C8B-B14F-4D97-AF65-F5344CB8AC3E}">
        <p14:creationId xmlns:p14="http://schemas.microsoft.com/office/powerpoint/2010/main" val="1093864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154" y="457200"/>
            <a:ext cx="3931138"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555" y="987426"/>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40154" y="2057400"/>
            <a:ext cx="39311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85684235-2900-4427-A64A-E2E5828C4E49}" type="slidenum">
              <a:rPr lang="en-GB" altLang="en-US"/>
              <a:pPr>
                <a:defRPr/>
              </a:pPr>
              <a:t>‹#›</a:t>
            </a:fld>
            <a:endParaRPr lang="en-GB" alt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9"/>
          <p:cNvSpPr>
            <a:spLocks noGrp="1" noChangeArrowheads="1"/>
          </p:cNvSpPr>
          <p:nvPr>
            <p:ph type="dt" sz="half" idx="12"/>
          </p:nvPr>
        </p:nvSpPr>
        <p:spPr>
          <a:ln/>
        </p:spPr>
        <p:txBody>
          <a:bodyPr/>
          <a:lstStyle>
            <a:lvl1pPr>
              <a:defRPr/>
            </a:lvl1pPr>
          </a:lstStyle>
          <a:p>
            <a:pPr>
              <a:defRPr/>
            </a:pPr>
            <a:fld id="{4AF8EEE2-67A8-499D-AB23-63749482CF50}" type="datetime1">
              <a:rPr lang="en-US" altLang="en-US" smtClean="0"/>
              <a:t>8/31/2018</a:t>
            </a:fld>
            <a:endParaRPr lang="en-GB" altLang="en-US"/>
          </a:p>
        </p:txBody>
      </p:sp>
    </p:spTree>
    <p:extLst>
      <p:ext uri="{BB962C8B-B14F-4D97-AF65-F5344CB8AC3E}">
        <p14:creationId xmlns:p14="http://schemas.microsoft.com/office/powerpoint/2010/main" val="2324977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154" y="457200"/>
            <a:ext cx="3931138"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555" y="987426"/>
            <a:ext cx="6172199"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840154" y="2057400"/>
            <a:ext cx="39311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3CAEC504-A970-4423-BAE3-8412FA416E7F}" type="slidenum">
              <a:rPr lang="en-GB" altLang="en-US"/>
              <a:pPr>
                <a:defRPr/>
              </a:pPr>
              <a:t>‹#›</a:t>
            </a:fld>
            <a:endParaRPr lang="en-GB" alt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9"/>
          <p:cNvSpPr>
            <a:spLocks noGrp="1" noChangeArrowheads="1"/>
          </p:cNvSpPr>
          <p:nvPr>
            <p:ph type="dt" sz="half" idx="12"/>
          </p:nvPr>
        </p:nvSpPr>
        <p:spPr>
          <a:ln/>
        </p:spPr>
        <p:txBody>
          <a:bodyPr/>
          <a:lstStyle>
            <a:lvl1pPr>
              <a:defRPr/>
            </a:lvl1pPr>
          </a:lstStyle>
          <a:p>
            <a:pPr>
              <a:defRPr/>
            </a:pPr>
            <a:fld id="{DC11D284-3DC8-4853-8EA0-0A9CB0068662}" type="datetime1">
              <a:rPr lang="en-US" altLang="en-US" smtClean="0"/>
              <a:t>8/31/2018</a:t>
            </a:fld>
            <a:endParaRPr lang="en-GB" altLang="en-US"/>
          </a:p>
        </p:txBody>
      </p:sp>
    </p:spTree>
    <p:extLst>
      <p:ext uri="{BB962C8B-B14F-4D97-AF65-F5344CB8AC3E}">
        <p14:creationId xmlns:p14="http://schemas.microsoft.com/office/powerpoint/2010/main" val="2125026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7"/>
          <p:cNvSpPr>
            <a:spLocks noGrp="1" noChangeArrowheads="1"/>
          </p:cNvSpPr>
          <p:nvPr>
            <p:ph type="sldNum" sz="quarter" idx="10"/>
          </p:nvPr>
        </p:nvSpPr>
        <p:spPr>
          <a:ln/>
        </p:spPr>
        <p:txBody>
          <a:bodyPr/>
          <a:lstStyle>
            <a:lvl1pPr>
              <a:defRPr/>
            </a:lvl1pPr>
          </a:lstStyle>
          <a:p>
            <a:pPr>
              <a:defRPr/>
            </a:pPr>
            <a:fld id="{BB7C0E96-9BB0-4A29-AEE0-1A111B51811B}" type="slidenum">
              <a:rPr lang="en-GB" altLang="en-US"/>
              <a:pPr>
                <a:defRPr/>
              </a:pPr>
              <a:t>‹#›</a:t>
            </a:fld>
            <a:endParaRPr lang="en-GB" alt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9"/>
          <p:cNvSpPr>
            <a:spLocks noGrp="1" noChangeArrowheads="1"/>
          </p:cNvSpPr>
          <p:nvPr>
            <p:ph type="dt" sz="half" idx="12"/>
          </p:nvPr>
        </p:nvSpPr>
        <p:spPr>
          <a:ln/>
        </p:spPr>
        <p:txBody>
          <a:bodyPr/>
          <a:lstStyle>
            <a:lvl1pPr>
              <a:defRPr/>
            </a:lvl1pPr>
          </a:lstStyle>
          <a:p>
            <a:pPr>
              <a:defRPr/>
            </a:pPr>
            <a:fld id="{BDD95B82-98B8-4787-8C36-A84D7D71049D}" type="datetime1">
              <a:rPr lang="en-US" altLang="en-US" smtClean="0"/>
              <a:t>8/31/2018</a:t>
            </a:fld>
            <a:endParaRPr lang="en-GB" altLang="en-US"/>
          </a:p>
        </p:txBody>
      </p:sp>
    </p:spTree>
    <p:extLst>
      <p:ext uri="{BB962C8B-B14F-4D97-AF65-F5344CB8AC3E}">
        <p14:creationId xmlns:p14="http://schemas.microsoft.com/office/powerpoint/2010/main" val="216415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31032" y="593725"/>
            <a:ext cx="2895600" cy="57610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244232" y="593725"/>
            <a:ext cx="8499231"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7"/>
          <p:cNvSpPr>
            <a:spLocks noGrp="1" noChangeArrowheads="1"/>
          </p:cNvSpPr>
          <p:nvPr>
            <p:ph type="sldNum" sz="quarter" idx="10"/>
          </p:nvPr>
        </p:nvSpPr>
        <p:spPr>
          <a:ln/>
        </p:spPr>
        <p:txBody>
          <a:bodyPr/>
          <a:lstStyle>
            <a:lvl1pPr>
              <a:defRPr/>
            </a:lvl1pPr>
          </a:lstStyle>
          <a:p>
            <a:pPr>
              <a:defRPr/>
            </a:pPr>
            <a:fld id="{89D101C2-A3E6-44AA-8365-0531AB565EA4}" type="slidenum">
              <a:rPr lang="en-GB" altLang="en-US"/>
              <a:pPr>
                <a:defRPr/>
              </a:pPr>
              <a:t>‹#›</a:t>
            </a:fld>
            <a:endParaRPr lang="en-GB" alt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9"/>
          <p:cNvSpPr>
            <a:spLocks noGrp="1" noChangeArrowheads="1"/>
          </p:cNvSpPr>
          <p:nvPr>
            <p:ph type="dt" sz="half" idx="12"/>
          </p:nvPr>
        </p:nvSpPr>
        <p:spPr>
          <a:ln/>
        </p:spPr>
        <p:txBody>
          <a:bodyPr/>
          <a:lstStyle>
            <a:lvl1pPr>
              <a:defRPr/>
            </a:lvl1pPr>
          </a:lstStyle>
          <a:p>
            <a:pPr>
              <a:defRPr/>
            </a:pPr>
            <a:fld id="{A51428AF-2910-425E-8FFB-DE5BA2AA1BF6}" type="datetime1">
              <a:rPr lang="en-US" altLang="en-US" smtClean="0"/>
              <a:t>8/31/2018</a:t>
            </a:fld>
            <a:endParaRPr lang="en-GB" altLang="en-US"/>
          </a:p>
        </p:txBody>
      </p:sp>
    </p:spTree>
    <p:extLst>
      <p:ext uri="{BB962C8B-B14F-4D97-AF65-F5344CB8AC3E}">
        <p14:creationId xmlns:p14="http://schemas.microsoft.com/office/powerpoint/2010/main" val="33470670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4231" y="593725"/>
            <a:ext cx="11582400" cy="1189038"/>
          </a:xfrm>
        </p:spPr>
        <p:txBody>
          <a:bodyPr/>
          <a:lstStyle/>
          <a:p>
            <a:r>
              <a:rPr lang="en-US"/>
              <a:t>Click to edit Master title style</a:t>
            </a:r>
            <a:endParaRPr lang="en-GB"/>
          </a:p>
        </p:txBody>
      </p:sp>
      <p:sp>
        <p:nvSpPr>
          <p:cNvPr id="3" name="Text Placeholder 2"/>
          <p:cNvSpPr>
            <a:spLocks noGrp="1"/>
          </p:cNvSpPr>
          <p:nvPr>
            <p:ph type="body" sz="half" idx="1"/>
          </p:nvPr>
        </p:nvSpPr>
        <p:spPr>
          <a:xfrm>
            <a:off x="244232" y="1874839"/>
            <a:ext cx="5697415" cy="447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29216" y="1874839"/>
            <a:ext cx="5697415" cy="447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7"/>
          <p:cNvSpPr>
            <a:spLocks noGrp="1" noChangeArrowheads="1"/>
          </p:cNvSpPr>
          <p:nvPr>
            <p:ph type="sldNum" sz="quarter" idx="10"/>
          </p:nvPr>
        </p:nvSpPr>
        <p:spPr>
          <a:ln/>
        </p:spPr>
        <p:txBody>
          <a:bodyPr/>
          <a:lstStyle>
            <a:lvl1pPr>
              <a:defRPr/>
            </a:lvl1pPr>
          </a:lstStyle>
          <a:p>
            <a:pPr>
              <a:defRPr/>
            </a:pPr>
            <a:fld id="{A53B6C47-F554-4472-922A-C4B04DEFFBB1}" type="slidenum">
              <a:rPr lang="en-GB" altLang="en-US"/>
              <a:pPr>
                <a:defRPr/>
              </a:pPr>
              <a:t>‹#›</a:t>
            </a:fld>
            <a:endParaRPr lang="en-GB" alt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9"/>
          <p:cNvSpPr>
            <a:spLocks noGrp="1" noChangeArrowheads="1"/>
          </p:cNvSpPr>
          <p:nvPr>
            <p:ph type="dt" sz="half" idx="12"/>
          </p:nvPr>
        </p:nvSpPr>
        <p:spPr>
          <a:ln/>
        </p:spPr>
        <p:txBody>
          <a:bodyPr/>
          <a:lstStyle>
            <a:lvl1pPr>
              <a:defRPr/>
            </a:lvl1pPr>
          </a:lstStyle>
          <a:p>
            <a:pPr>
              <a:defRPr/>
            </a:pPr>
            <a:fld id="{B585BA52-9876-443A-BCEC-376E823B4239}" type="datetime1">
              <a:rPr lang="en-US" altLang="en-US" smtClean="0"/>
              <a:t>8/31/2018</a:t>
            </a:fld>
            <a:endParaRPr lang="en-GB" altLang="en-US"/>
          </a:p>
        </p:txBody>
      </p:sp>
    </p:spTree>
    <p:extLst>
      <p:ext uri="{BB962C8B-B14F-4D97-AF65-F5344CB8AC3E}">
        <p14:creationId xmlns:p14="http://schemas.microsoft.com/office/powerpoint/2010/main" val="488591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44231" y="593725"/>
            <a:ext cx="11582400" cy="5761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7"/>
          <p:cNvSpPr>
            <a:spLocks noGrp="1" noChangeArrowheads="1"/>
          </p:cNvSpPr>
          <p:nvPr>
            <p:ph type="sldNum" sz="quarter" idx="10"/>
          </p:nvPr>
        </p:nvSpPr>
        <p:spPr>
          <a:ln/>
        </p:spPr>
        <p:txBody>
          <a:bodyPr/>
          <a:lstStyle>
            <a:lvl1pPr>
              <a:defRPr/>
            </a:lvl1pPr>
          </a:lstStyle>
          <a:p>
            <a:pPr>
              <a:defRPr/>
            </a:pPr>
            <a:fld id="{9FC683E6-21CB-4E10-977D-386CB17FA8A8}" type="slidenum">
              <a:rPr lang="en-GB" altLang="en-US"/>
              <a:pPr>
                <a:defRPr/>
              </a:pPr>
              <a:t>‹#›</a:t>
            </a:fld>
            <a:endParaRPr lang="en-GB" altLang="en-US"/>
          </a:p>
        </p:txBody>
      </p:sp>
      <p:sp>
        <p:nvSpPr>
          <p:cNvPr id="4" name="Rectangle 8"/>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9"/>
          <p:cNvSpPr>
            <a:spLocks noGrp="1" noChangeArrowheads="1"/>
          </p:cNvSpPr>
          <p:nvPr>
            <p:ph type="dt" sz="half" idx="12"/>
          </p:nvPr>
        </p:nvSpPr>
        <p:spPr>
          <a:ln/>
        </p:spPr>
        <p:txBody>
          <a:bodyPr/>
          <a:lstStyle>
            <a:lvl1pPr>
              <a:defRPr/>
            </a:lvl1pPr>
          </a:lstStyle>
          <a:p>
            <a:pPr>
              <a:defRPr/>
            </a:pPr>
            <a:fld id="{A3E69221-4F2A-4146-A48C-8EB58159C092}" type="datetime1">
              <a:rPr lang="en-US" altLang="en-US" smtClean="0"/>
              <a:t>8/31/2018</a:t>
            </a:fld>
            <a:endParaRPr lang="en-GB" altLang="en-US"/>
          </a:p>
        </p:txBody>
      </p:sp>
    </p:spTree>
    <p:extLst>
      <p:ext uri="{BB962C8B-B14F-4D97-AF65-F5344CB8AC3E}">
        <p14:creationId xmlns:p14="http://schemas.microsoft.com/office/powerpoint/2010/main" val="15366225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Offering Mgmt">
    <p:spTree>
      <p:nvGrpSpPr>
        <p:cNvPr id="1" name=""/>
        <p:cNvGrpSpPr/>
        <p:nvPr/>
      </p:nvGrpSpPr>
      <p:grpSpPr>
        <a:xfrm>
          <a:off x="0" y="0"/>
          <a:ext cx="0" cy="0"/>
          <a:chOff x="0" y="0"/>
          <a:chExt cx="0" cy="0"/>
        </a:xfrm>
      </p:grpSpPr>
      <p:pic>
        <p:nvPicPr>
          <p:cNvPr id="46" name="pasted-image.pdf" descr="pasted-image.pdf"/>
          <p:cNvPicPr>
            <a:picLocks noChangeAspect="1"/>
          </p:cNvPicPr>
          <p:nvPr/>
        </p:nvPicPr>
        <p:blipFill>
          <a:blip r:embed="rId2">
            <a:alphaModFix amt="58596"/>
            <a:extLst/>
          </a:blip>
          <a:srcRect l="6437" r="6437"/>
          <a:stretch>
            <a:fillRect/>
          </a:stretch>
        </p:blipFill>
        <p:spPr>
          <a:xfrm>
            <a:off x="-1" y="0"/>
            <a:ext cx="12192002" cy="6833637"/>
          </a:xfrm>
          <a:prstGeom prst="rect">
            <a:avLst/>
          </a:prstGeom>
          <a:ln w="3175">
            <a:miter lim="400000"/>
          </a:ln>
        </p:spPr>
      </p:pic>
      <p:pic>
        <p:nvPicPr>
          <p:cNvPr id="47" name="pasted-image.pdf" descr="pasted-image.pdf"/>
          <p:cNvPicPr>
            <a:picLocks noChangeAspect="1"/>
          </p:cNvPicPr>
          <p:nvPr/>
        </p:nvPicPr>
        <p:blipFill>
          <a:blip r:embed="rId3">
            <a:extLst/>
          </a:blip>
          <a:stretch>
            <a:fillRect/>
          </a:stretch>
        </p:blipFill>
        <p:spPr>
          <a:xfrm>
            <a:off x="2266950" y="2851646"/>
            <a:ext cx="7658100" cy="1130301"/>
          </a:xfrm>
          <a:prstGeom prst="rect">
            <a:avLst/>
          </a:prstGeom>
          <a:ln w="3175">
            <a:miter lim="400000"/>
          </a:ln>
        </p:spPr>
      </p:pic>
      <p:sp>
        <p:nvSpPr>
          <p:cNvPr id="4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27521940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F28993-138B-46C2-A3F4-227D7E901C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EE092688-0F47-4C76-A649-765111770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C9A9D31-3AD9-4397-BB34-22C3B6C3DFAE}"/>
              </a:ext>
            </a:extLst>
          </p:cNvPr>
          <p:cNvSpPr>
            <a:spLocks noGrp="1"/>
          </p:cNvSpPr>
          <p:nvPr>
            <p:ph type="dt" sz="half" idx="10"/>
          </p:nvPr>
        </p:nvSpPr>
        <p:spPr/>
        <p:txBody>
          <a:bodyPr/>
          <a:lstStyle/>
          <a:p>
            <a:fld id="{7D2FCB64-298B-40C8-AE27-AC718DF726C8}" type="datetime1">
              <a:rPr lang="en-GB" smtClean="0"/>
              <a:t>31/08/2018</a:t>
            </a:fld>
            <a:endParaRPr lang="en-GB" dirty="0"/>
          </a:p>
        </p:txBody>
      </p:sp>
      <p:sp>
        <p:nvSpPr>
          <p:cNvPr id="5" name="Footer Placeholder 4">
            <a:extLst>
              <a:ext uri="{FF2B5EF4-FFF2-40B4-BE49-F238E27FC236}">
                <a16:creationId xmlns:a16="http://schemas.microsoft.com/office/drawing/2014/main" xmlns="" id="{554B4BCE-958B-4379-8F4C-FC581303CDE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xmlns="" id="{0BA7D5C6-DF6D-4661-9D49-476CF542FDA6}"/>
              </a:ext>
            </a:extLst>
          </p:cNvPr>
          <p:cNvSpPr>
            <a:spLocks noGrp="1"/>
          </p:cNvSpPr>
          <p:nvPr>
            <p:ph type="sldNum" sz="quarter" idx="12"/>
          </p:nvPr>
        </p:nvSpPr>
        <p:spPr/>
        <p:txBody>
          <a:bodyPr/>
          <a:lstStyle/>
          <a:p>
            <a:fld id="{5DED346A-F335-42D1-9EA6-0DC607F1E10D}" type="slidenum">
              <a:rPr lang="en-GB" smtClean="0"/>
              <a:t>‹#›</a:t>
            </a:fld>
            <a:endParaRPr lang="en-GB" dirty="0"/>
          </a:p>
        </p:txBody>
      </p:sp>
    </p:spTree>
    <p:extLst>
      <p:ext uri="{BB962C8B-B14F-4D97-AF65-F5344CB8AC3E}">
        <p14:creationId xmlns:p14="http://schemas.microsoft.com/office/powerpoint/2010/main" val="254149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EDEB9-7DF9-4921-909E-2095B5C0F5D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D9A76B29-FC44-43AE-AADB-E4E6C196AA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08DE1EB5-2C59-4D59-8E73-B82504A1F2B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953EAE79-60CC-4BEE-822E-CE444CFA74CD}"/>
              </a:ext>
            </a:extLst>
          </p:cNvPr>
          <p:cNvSpPr>
            <a:spLocks noGrp="1"/>
          </p:cNvSpPr>
          <p:nvPr>
            <p:ph type="dt" sz="half" idx="10"/>
          </p:nvPr>
        </p:nvSpPr>
        <p:spPr/>
        <p:txBody>
          <a:bodyPr/>
          <a:lstStyle/>
          <a:p>
            <a:fld id="{2C87526F-06F0-4F31-A209-015284B7EE4A}" type="datetime1">
              <a:rPr lang="en-GB" smtClean="0"/>
              <a:t>31/08/2018</a:t>
            </a:fld>
            <a:endParaRPr lang="en-GB" dirty="0"/>
          </a:p>
        </p:txBody>
      </p:sp>
      <p:sp>
        <p:nvSpPr>
          <p:cNvPr id="6" name="Footer Placeholder 5">
            <a:extLst>
              <a:ext uri="{FF2B5EF4-FFF2-40B4-BE49-F238E27FC236}">
                <a16:creationId xmlns:a16="http://schemas.microsoft.com/office/drawing/2014/main" xmlns="" id="{0784AB31-8CCA-4DA6-8053-87B1D773E6A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xmlns="" id="{46889977-9A8A-4C80-BF6A-D2761665BF36}"/>
              </a:ext>
            </a:extLst>
          </p:cNvPr>
          <p:cNvSpPr>
            <a:spLocks noGrp="1"/>
          </p:cNvSpPr>
          <p:nvPr>
            <p:ph type="sldNum" sz="quarter" idx="12"/>
          </p:nvPr>
        </p:nvSpPr>
        <p:spPr/>
        <p:txBody>
          <a:bodyPr/>
          <a:lstStyle/>
          <a:p>
            <a:fld id="{5DED346A-F335-42D1-9EA6-0DC607F1E10D}" type="slidenum">
              <a:rPr lang="en-GB" smtClean="0"/>
              <a:t>‹#›</a:t>
            </a:fld>
            <a:endParaRPr lang="en-GB" dirty="0"/>
          </a:p>
        </p:txBody>
      </p:sp>
    </p:spTree>
    <p:extLst>
      <p:ext uri="{BB962C8B-B14F-4D97-AF65-F5344CB8AC3E}">
        <p14:creationId xmlns:p14="http://schemas.microsoft.com/office/powerpoint/2010/main" val="4254915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CF82DF-D069-4963-8F92-261982D004D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AFB10333-63D6-4A59-A458-7DA4EF4777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EBBF8C6-7877-42BD-8FF9-9671E6B1014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35FAA8B2-5B30-4B6A-8D7B-8035A61948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95FAF706-EA4B-46E5-8297-36B4190FCE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E319B4F2-F8BC-4675-9EFF-F41AAB669DD8}"/>
              </a:ext>
            </a:extLst>
          </p:cNvPr>
          <p:cNvSpPr>
            <a:spLocks noGrp="1"/>
          </p:cNvSpPr>
          <p:nvPr>
            <p:ph type="dt" sz="half" idx="10"/>
          </p:nvPr>
        </p:nvSpPr>
        <p:spPr/>
        <p:txBody>
          <a:bodyPr/>
          <a:lstStyle/>
          <a:p>
            <a:fld id="{E8228000-5E41-47BD-81B4-FB2F6A81E7B2}" type="datetime1">
              <a:rPr lang="en-GB" smtClean="0"/>
              <a:t>31/08/2018</a:t>
            </a:fld>
            <a:endParaRPr lang="en-GB" dirty="0"/>
          </a:p>
        </p:txBody>
      </p:sp>
      <p:sp>
        <p:nvSpPr>
          <p:cNvPr id="8" name="Footer Placeholder 7">
            <a:extLst>
              <a:ext uri="{FF2B5EF4-FFF2-40B4-BE49-F238E27FC236}">
                <a16:creationId xmlns:a16="http://schemas.microsoft.com/office/drawing/2014/main" xmlns="" id="{487ABA60-01AA-441C-8B6E-899808221937}"/>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xmlns="" id="{09CF9847-6B81-4A67-8787-68FB59B5E863}"/>
              </a:ext>
            </a:extLst>
          </p:cNvPr>
          <p:cNvSpPr>
            <a:spLocks noGrp="1"/>
          </p:cNvSpPr>
          <p:nvPr>
            <p:ph type="sldNum" sz="quarter" idx="12"/>
          </p:nvPr>
        </p:nvSpPr>
        <p:spPr/>
        <p:txBody>
          <a:bodyPr/>
          <a:lstStyle/>
          <a:p>
            <a:fld id="{5DED346A-F335-42D1-9EA6-0DC607F1E10D}" type="slidenum">
              <a:rPr lang="en-GB" smtClean="0"/>
              <a:t>‹#›</a:t>
            </a:fld>
            <a:endParaRPr lang="en-GB" dirty="0"/>
          </a:p>
        </p:txBody>
      </p:sp>
      <p:sp>
        <p:nvSpPr>
          <p:cNvPr id="10" name="Slide Number Placeholder 5">
            <a:extLst>
              <a:ext uri="{FF2B5EF4-FFF2-40B4-BE49-F238E27FC236}">
                <a16:creationId xmlns:a16="http://schemas.microsoft.com/office/drawing/2014/main" xmlns="" id="{64FD34B3-53F9-46F8-B3FC-2C164AD7FE23}"/>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ED346A-F335-42D1-9EA6-0DC607F1E10D}" type="slidenum">
              <a:rPr lang="en-GB" smtClean="0"/>
              <a:pPr/>
              <a:t>‹#›</a:t>
            </a:fld>
            <a:endParaRPr lang="en-GB" dirty="0"/>
          </a:p>
        </p:txBody>
      </p:sp>
    </p:spTree>
    <p:extLst>
      <p:ext uri="{BB962C8B-B14F-4D97-AF65-F5344CB8AC3E}">
        <p14:creationId xmlns:p14="http://schemas.microsoft.com/office/powerpoint/2010/main" val="1972624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BB8857-32DC-4794-A7B6-7D867B931ED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EBCA09B8-1B82-4511-BD5B-7BE65DD0A398}"/>
              </a:ext>
            </a:extLst>
          </p:cNvPr>
          <p:cNvSpPr>
            <a:spLocks noGrp="1"/>
          </p:cNvSpPr>
          <p:nvPr>
            <p:ph type="dt" sz="half" idx="10"/>
          </p:nvPr>
        </p:nvSpPr>
        <p:spPr/>
        <p:txBody>
          <a:bodyPr/>
          <a:lstStyle/>
          <a:p>
            <a:fld id="{470B924B-701A-49C8-B0AE-AD71AD4CE0D4}" type="datetime1">
              <a:rPr lang="en-GB" smtClean="0"/>
              <a:t>31/08/2018</a:t>
            </a:fld>
            <a:endParaRPr lang="en-GB" dirty="0"/>
          </a:p>
        </p:txBody>
      </p:sp>
      <p:sp>
        <p:nvSpPr>
          <p:cNvPr id="4" name="Footer Placeholder 3">
            <a:extLst>
              <a:ext uri="{FF2B5EF4-FFF2-40B4-BE49-F238E27FC236}">
                <a16:creationId xmlns:a16="http://schemas.microsoft.com/office/drawing/2014/main" xmlns="" id="{7BABC723-46E5-462E-9CFC-C1509487801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xmlns="" id="{BB9CCFD5-E994-4B7F-9D21-75F8E6163C72}"/>
              </a:ext>
            </a:extLst>
          </p:cNvPr>
          <p:cNvSpPr>
            <a:spLocks noGrp="1"/>
          </p:cNvSpPr>
          <p:nvPr>
            <p:ph type="sldNum" sz="quarter" idx="12"/>
          </p:nvPr>
        </p:nvSpPr>
        <p:spPr/>
        <p:txBody>
          <a:bodyPr/>
          <a:lstStyle/>
          <a:p>
            <a:fld id="{5DED346A-F335-42D1-9EA6-0DC607F1E10D}" type="slidenum">
              <a:rPr lang="en-GB" smtClean="0"/>
              <a:t>‹#›</a:t>
            </a:fld>
            <a:endParaRPr lang="en-GB" dirty="0"/>
          </a:p>
        </p:txBody>
      </p:sp>
    </p:spTree>
    <p:extLst>
      <p:ext uri="{BB962C8B-B14F-4D97-AF65-F5344CB8AC3E}">
        <p14:creationId xmlns:p14="http://schemas.microsoft.com/office/powerpoint/2010/main" val="169234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xmlns="" id="{875FEE41-56A8-4975-872C-D90374324EAD}"/>
              </a:ext>
            </a:extLst>
          </p:cNvPr>
          <p:cNvSpPr>
            <a:spLocks noGrp="1"/>
          </p:cNvSpPr>
          <p:nvPr>
            <p:ph type="sldNum" sz="quarter" idx="4"/>
          </p:nvPr>
        </p:nvSpPr>
        <p:spPr>
          <a:xfrm>
            <a:off x="9370764" y="638940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D346A-F335-42D1-9EA6-0DC607F1E10D}" type="slidenum">
              <a:rPr lang="en-GB" smtClean="0"/>
              <a:t>‹#›</a:t>
            </a:fld>
            <a:endParaRPr lang="en-GB" dirty="0"/>
          </a:p>
        </p:txBody>
      </p:sp>
      <p:sp>
        <p:nvSpPr>
          <p:cNvPr id="3" name="Slide Number Placeholder 5">
            <a:extLst>
              <a:ext uri="{FF2B5EF4-FFF2-40B4-BE49-F238E27FC236}">
                <a16:creationId xmlns:a16="http://schemas.microsoft.com/office/drawing/2014/main" xmlns="" id="{A2AAC466-E843-450A-87B9-EC725BD1E609}"/>
              </a:ext>
            </a:extLst>
          </p:cNvPr>
          <p:cNvSpPr txBox="1">
            <a:spLocks/>
          </p:cNvSpPr>
          <p:nvPr userDrawn="1"/>
        </p:nvSpPr>
        <p:spPr>
          <a:xfrm>
            <a:off x="4014731" y="63894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IBM Marriott Confidential @2018</a:t>
            </a:r>
          </a:p>
        </p:txBody>
      </p:sp>
    </p:spTree>
    <p:extLst>
      <p:ext uri="{BB962C8B-B14F-4D97-AF65-F5344CB8AC3E}">
        <p14:creationId xmlns:p14="http://schemas.microsoft.com/office/powerpoint/2010/main" val="1362156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59F8DF-3EA3-4685-842D-D065175F4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C43A03FF-6FA6-42B3-853E-8CCFF05A9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2267EE18-3950-43C2-846F-0FEAB9DD5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1FAA82A-5510-4EDF-9117-20A53F6EBF0A}"/>
              </a:ext>
            </a:extLst>
          </p:cNvPr>
          <p:cNvSpPr>
            <a:spLocks noGrp="1"/>
          </p:cNvSpPr>
          <p:nvPr>
            <p:ph type="dt" sz="half" idx="10"/>
          </p:nvPr>
        </p:nvSpPr>
        <p:spPr/>
        <p:txBody>
          <a:bodyPr/>
          <a:lstStyle/>
          <a:p>
            <a:fld id="{B3661DD5-74CF-4A9A-BF58-3DD6BC373B4B}" type="datetime1">
              <a:rPr lang="en-GB" smtClean="0"/>
              <a:t>31/08/2018</a:t>
            </a:fld>
            <a:endParaRPr lang="en-GB" dirty="0"/>
          </a:p>
        </p:txBody>
      </p:sp>
      <p:sp>
        <p:nvSpPr>
          <p:cNvPr id="6" name="Footer Placeholder 5">
            <a:extLst>
              <a:ext uri="{FF2B5EF4-FFF2-40B4-BE49-F238E27FC236}">
                <a16:creationId xmlns:a16="http://schemas.microsoft.com/office/drawing/2014/main" xmlns="" id="{F48A0588-41D1-4771-AAA9-3B02932E036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xmlns="" id="{8837B2F1-8101-4D96-A520-AF2DBFF7E662}"/>
              </a:ext>
            </a:extLst>
          </p:cNvPr>
          <p:cNvSpPr>
            <a:spLocks noGrp="1"/>
          </p:cNvSpPr>
          <p:nvPr>
            <p:ph type="sldNum" sz="quarter" idx="12"/>
          </p:nvPr>
        </p:nvSpPr>
        <p:spPr/>
        <p:txBody>
          <a:bodyPr/>
          <a:lstStyle/>
          <a:p>
            <a:fld id="{5DED346A-F335-42D1-9EA6-0DC607F1E10D}" type="slidenum">
              <a:rPr lang="en-GB" smtClean="0"/>
              <a:t>‹#›</a:t>
            </a:fld>
            <a:endParaRPr lang="en-GB" dirty="0"/>
          </a:p>
        </p:txBody>
      </p:sp>
    </p:spTree>
    <p:extLst>
      <p:ext uri="{BB962C8B-B14F-4D97-AF65-F5344CB8AC3E}">
        <p14:creationId xmlns:p14="http://schemas.microsoft.com/office/powerpoint/2010/main" val="307078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C3A493-E1AC-46F0-9122-B78A3F2E46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078D4396-EDE7-4BE4-A890-B3FE9507F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xmlns="" id="{9CFC5784-E245-49C9-AB81-8A4918C1B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9492181-DB54-4445-BE2F-B4FF4C6148F7}"/>
              </a:ext>
            </a:extLst>
          </p:cNvPr>
          <p:cNvSpPr>
            <a:spLocks noGrp="1"/>
          </p:cNvSpPr>
          <p:nvPr>
            <p:ph type="dt" sz="half" idx="10"/>
          </p:nvPr>
        </p:nvSpPr>
        <p:spPr/>
        <p:txBody>
          <a:bodyPr/>
          <a:lstStyle/>
          <a:p>
            <a:fld id="{ED6FC9A9-0AEF-41B1-B12F-39499DD2160D}" type="datetime1">
              <a:rPr lang="en-GB" smtClean="0"/>
              <a:t>31/08/2018</a:t>
            </a:fld>
            <a:endParaRPr lang="en-GB" dirty="0"/>
          </a:p>
        </p:txBody>
      </p:sp>
      <p:sp>
        <p:nvSpPr>
          <p:cNvPr id="6" name="Footer Placeholder 5">
            <a:extLst>
              <a:ext uri="{FF2B5EF4-FFF2-40B4-BE49-F238E27FC236}">
                <a16:creationId xmlns:a16="http://schemas.microsoft.com/office/drawing/2014/main" xmlns="" id="{A77D6562-4BEE-4BB8-969F-83CAB3F0BAF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xmlns="" id="{027519D5-F91E-44D2-A1A2-06714259C627}"/>
              </a:ext>
            </a:extLst>
          </p:cNvPr>
          <p:cNvSpPr>
            <a:spLocks noGrp="1"/>
          </p:cNvSpPr>
          <p:nvPr>
            <p:ph type="sldNum" sz="quarter" idx="12"/>
          </p:nvPr>
        </p:nvSpPr>
        <p:spPr/>
        <p:txBody>
          <a:bodyPr/>
          <a:lstStyle/>
          <a:p>
            <a:fld id="{5DED346A-F335-42D1-9EA6-0DC607F1E10D}" type="slidenum">
              <a:rPr lang="en-GB" smtClean="0"/>
              <a:t>‹#›</a:t>
            </a:fld>
            <a:endParaRPr lang="en-GB" dirty="0"/>
          </a:p>
        </p:txBody>
      </p:sp>
    </p:spTree>
    <p:extLst>
      <p:ext uri="{BB962C8B-B14F-4D97-AF65-F5344CB8AC3E}">
        <p14:creationId xmlns:p14="http://schemas.microsoft.com/office/powerpoint/2010/main" val="3522270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6F8EC21-AE12-47C5-A28F-2AB5E4AC6B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1DDCFCCA-5B9E-41A0-8FC2-02E7EA4199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2AC644B2-C9F9-4F26-B55B-4B18246B0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707370-11DD-43B9-ACE4-CA8F2D5EEB41}" type="datetime1">
              <a:rPr lang="en-GB" smtClean="0"/>
              <a:t>31/08/2018</a:t>
            </a:fld>
            <a:endParaRPr lang="en-GB" dirty="0"/>
          </a:p>
        </p:txBody>
      </p:sp>
      <p:sp>
        <p:nvSpPr>
          <p:cNvPr id="5" name="Footer Placeholder 4">
            <a:extLst>
              <a:ext uri="{FF2B5EF4-FFF2-40B4-BE49-F238E27FC236}">
                <a16:creationId xmlns:a16="http://schemas.microsoft.com/office/drawing/2014/main" xmlns="" id="{1D2256DA-3F8A-46D2-9388-55BD3F783F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IBM and Marriott Confidential 2018</a:t>
            </a:r>
          </a:p>
        </p:txBody>
      </p:sp>
      <p:sp>
        <p:nvSpPr>
          <p:cNvPr id="6" name="Slide Number Placeholder 5">
            <a:extLst>
              <a:ext uri="{FF2B5EF4-FFF2-40B4-BE49-F238E27FC236}">
                <a16:creationId xmlns:a16="http://schemas.microsoft.com/office/drawing/2014/main" xmlns="" id="{84CD4940-68FD-467C-910F-B7D437325C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D346A-F335-42D1-9EA6-0DC607F1E10D}" type="slidenum">
              <a:rPr lang="en-GB" smtClean="0"/>
              <a:t>‹#›</a:t>
            </a:fld>
            <a:endParaRPr lang="en-GB" dirty="0"/>
          </a:p>
        </p:txBody>
      </p:sp>
    </p:spTree>
    <p:extLst>
      <p:ext uri="{BB962C8B-B14F-4D97-AF65-F5344CB8AC3E}">
        <p14:creationId xmlns:p14="http://schemas.microsoft.com/office/powerpoint/2010/main" val="226263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44231" y="593725"/>
            <a:ext cx="115824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title style</a:t>
            </a:r>
          </a:p>
        </p:txBody>
      </p:sp>
      <p:sp>
        <p:nvSpPr>
          <p:cNvPr id="1027" name="Rectangle 3"/>
          <p:cNvSpPr>
            <a:spLocks noGrp="1" noChangeArrowheads="1"/>
          </p:cNvSpPr>
          <p:nvPr>
            <p:ph type="body" idx="1"/>
          </p:nvPr>
        </p:nvSpPr>
        <p:spPr bwMode="auto">
          <a:xfrm>
            <a:off x="244231" y="1874839"/>
            <a:ext cx="11582400"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p:txBody>
      </p:sp>
      <p:sp>
        <p:nvSpPr>
          <p:cNvPr id="1028" name="Line 4"/>
          <p:cNvSpPr>
            <a:spLocks noChangeShapeType="1"/>
          </p:cNvSpPr>
          <p:nvPr/>
        </p:nvSpPr>
        <p:spPr bwMode="auto">
          <a:xfrm flipV="1">
            <a:off x="244231" y="526597"/>
            <a:ext cx="11582400" cy="22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1029" name="Rectangle 6"/>
          <p:cNvSpPr>
            <a:spLocks noChangeArrowheads="1"/>
          </p:cNvSpPr>
          <p:nvPr/>
        </p:nvSpPr>
        <p:spPr bwMode="black">
          <a:xfrm>
            <a:off x="10118970" y="6537325"/>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r" eaLnBrk="1" hangingPunct="1">
              <a:defRPr/>
            </a:pPr>
            <a:r>
              <a:rPr lang="en-GB" altLang="en-US" sz="800" dirty="0"/>
              <a:t>© 2018 IBM Corporation</a:t>
            </a:r>
            <a:endParaRPr lang="en-GB" altLang="en-US" sz="1800" dirty="0"/>
          </a:p>
        </p:txBody>
      </p:sp>
      <p:sp>
        <p:nvSpPr>
          <p:cNvPr id="1030" name="Text Box 46"/>
          <p:cNvSpPr txBox="1">
            <a:spLocks noChangeArrowheads="1"/>
          </p:cNvSpPr>
          <p:nvPr/>
        </p:nvSpPr>
        <p:spPr bwMode="auto">
          <a:xfrm>
            <a:off x="244231" y="144463"/>
            <a:ext cx="572867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defRPr sz="2200">
                <a:solidFill>
                  <a:schemeClr val="tx1"/>
                </a:solidFill>
                <a:latin typeface="Arial" panose="020B0604020202020204" pitchFamily="34" charset="0"/>
                <a:cs typeface="Arial" panose="020B0604020202020204" pitchFamily="34" charset="0"/>
              </a:defRPr>
            </a:lvl1pPr>
            <a:lvl2pPr marL="742950" indent="-285750">
              <a:defRPr sz="2200">
                <a:solidFill>
                  <a:schemeClr val="tx1"/>
                </a:solidFill>
                <a:latin typeface="Arial" panose="020B0604020202020204" pitchFamily="34" charset="0"/>
                <a:cs typeface="Arial" panose="020B0604020202020204" pitchFamily="34" charset="0"/>
              </a:defRPr>
            </a:lvl2pPr>
            <a:lvl3pPr marL="1143000" indent="-228600">
              <a:defRPr sz="2200">
                <a:solidFill>
                  <a:schemeClr val="tx1"/>
                </a:solidFill>
                <a:latin typeface="Arial" panose="020B0604020202020204" pitchFamily="34" charset="0"/>
                <a:cs typeface="Arial" panose="020B0604020202020204" pitchFamily="34" charset="0"/>
              </a:defRPr>
            </a:lvl3pPr>
            <a:lvl4pPr marL="1600200" indent="-228600">
              <a:defRPr sz="2200">
                <a:solidFill>
                  <a:schemeClr val="tx1"/>
                </a:solidFill>
                <a:latin typeface="Arial" panose="020B0604020202020204" pitchFamily="34" charset="0"/>
                <a:cs typeface="Arial" panose="020B0604020202020204" pitchFamily="34" charset="0"/>
              </a:defRPr>
            </a:lvl4pPr>
            <a:lvl5pPr marL="2057400" indent="-22860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eaLnBrk="1" hangingPunct="1">
              <a:spcAft>
                <a:spcPts val="900"/>
              </a:spcAft>
              <a:defRPr/>
            </a:pPr>
            <a:endParaRPr lang="en-GB" altLang="en-US" sz="1000"/>
          </a:p>
        </p:txBody>
      </p:sp>
      <p:sp>
        <p:nvSpPr>
          <p:cNvPr id="28679" name="Rectangle 7"/>
          <p:cNvSpPr>
            <a:spLocks noGrp="1" noChangeArrowheads="1"/>
          </p:cNvSpPr>
          <p:nvPr>
            <p:ph type="sldNum" sz="quarter" idx="4"/>
          </p:nvPr>
        </p:nvSpPr>
        <p:spPr bwMode="black">
          <a:xfrm>
            <a:off x="244232" y="6537325"/>
            <a:ext cx="488462"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800"/>
            </a:lvl1pPr>
          </a:lstStyle>
          <a:p>
            <a:pPr>
              <a:defRPr/>
            </a:pPr>
            <a:fld id="{BF9823A9-AC50-4D10-8640-3A21F7AAEAD5}" type="slidenum">
              <a:rPr lang="en-GB" altLang="en-US"/>
              <a:pPr>
                <a:defRPr/>
              </a:pPr>
              <a:t>‹#›</a:t>
            </a:fld>
            <a:endParaRPr lang="en-GB" altLang="en-US"/>
          </a:p>
        </p:txBody>
      </p:sp>
      <p:sp>
        <p:nvSpPr>
          <p:cNvPr id="28680" name="Rectangle 8"/>
          <p:cNvSpPr>
            <a:spLocks noGrp="1" noChangeArrowheads="1"/>
          </p:cNvSpPr>
          <p:nvPr>
            <p:ph type="ftr" sz="quarter" idx="3"/>
          </p:nvPr>
        </p:nvSpPr>
        <p:spPr bwMode="auto">
          <a:xfrm>
            <a:off x="2073031" y="6537325"/>
            <a:ext cx="7924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800"/>
            </a:lvl1pPr>
          </a:lstStyle>
          <a:p>
            <a:pPr>
              <a:defRPr/>
            </a:pPr>
            <a:endParaRPr lang="en-GB" altLang="en-US"/>
          </a:p>
        </p:txBody>
      </p:sp>
      <p:sp>
        <p:nvSpPr>
          <p:cNvPr id="28681" name="Rectangle 9"/>
          <p:cNvSpPr>
            <a:spLocks noGrp="1" noChangeArrowheads="1"/>
          </p:cNvSpPr>
          <p:nvPr>
            <p:ph type="dt" sz="half" idx="2"/>
          </p:nvPr>
        </p:nvSpPr>
        <p:spPr bwMode="auto">
          <a:xfrm>
            <a:off x="732694" y="6537325"/>
            <a:ext cx="134033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800"/>
            </a:lvl1pPr>
          </a:lstStyle>
          <a:p>
            <a:pPr>
              <a:defRPr/>
            </a:pPr>
            <a:fld id="{AC20CAD5-BA4F-4951-84B2-FCB9CF701E8C}" type="datetime1">
              <a:rPr lang="en-US" altLang="en-US" smtClean="0"/>
              <a:t>8/31/2018</a:t>
            </a:fld>
            <a:endParaRPr lang="en-GB" altLang="en-US"/>
          </a:p>
        </p:txBody>
      </p:sp>
    </p:spTree>
    <p:extLst>
      <p:ext uri="{BB962C8B-B14F-4D97-AF65-F5344CB8AC3E}">
        <p14:creationId xmlns:p14="http://schemas.microsoft.com/office/powerpoint/2010/main" val="166763639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hdr="0" ftr="0" dt="0"/>
  <p:txStyles>
    <p:titleStyle>
      <a:lvl1pPr algn="l" rtl="0" eaLnBrk="0" fontAlgn="base" hangingPunct="0">
        <a:lnSpc>
          <a:spcPct val="90000"/>
        </a:lnSpc>
        <a:spcBef>
          <a:spcPct val="0"/>
        </a:spcBef>
        <a:spcAft>
          <a:spcPct val="0"/>
        </a:spcAft>
        <a:defRPr sz="2200" kern="1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panose="020B0604020202020204" pitchFamily="34" charset="0"/>
        </a:defRPr>
      </a:lvl2pPr>
      <a:lvl3pPr algn="l" rtl="0" eaLnBrk="0" fontAlgn="base" hangingPunct="0">
        <a:lnSpc>
          <a:spcPct val="90000"/>
        </a:lnSpc>
        <a:spcBef>
          <a:spcPct val="0"/>
        </a:spcBef>
        <a:spcAft>
          <a:spcPct val="0"/>
        </a:spcAft>
        <a:defRPr sz="2200">
          <a:solidFill>
            <a:schemeClr val="hlink"/>
          </a:solidFill>
          <a:latin typeface="Arial" panose="020B0604020202020204" pitchFamily="34" charset="0"/>
        </a:defRPr>
      </a:lvl3pPr>
      <a:lvl4pPr algn="l" rtl="0" eaLnBrk="0" fontAlgn="base" hangingPunct="0">
        <a:lnSpc>
          <a:spcPct val="90000"/>
        </a:lnSpc>
        <a:spcBef>
          <a:spcPct val="0"/>
        </a:spcBef>
        <a:spcAft>
          <a:spcPct val="0"/>
        </a:spcAft>
        <a:defRPr sz="2200">
          <a:solidFill>
            <a:schemeClr val="hlink"/>
          </a:solidFill>
          <a:latin typeface="Arial" panose="020B0604020202020204" pitchFamily="34" charset="0"/>
        </a:defRPr>
      </a:lvl4pPr>
      <a:lvl5pPr algn="l" rtl="0" eaLnBrk="0" fontAlgn="base" hangingPunct="0">
        <a:lnSpc>
          <a:spcPct val="90000"/>
        </a:lnSpc>
        <a:spcBef>
          <a:spcPct val="0"/>
        </a:spcBef>
        <a:spcAft>
          <a:spcPct val="0"/>
        </a:spcAft>
        <a:defRPr sz="2200">
          <a:solidFill>
            <a:schemeClr val="hlink"/>
          </a:solidFill>
          <a:latin typeface="Arial" panose="020B0604020202020204" pitchFamily="34" charset="0"/>
        </a:defRPr>
      </a:lvl5pPr>
      <a:lvl6pPr marL="457200" algn="l" rtl="0" fontAlgn="base">
        <a:lnSpc>
          <a:spcPct val="90000"/>
        </a:lnSpc>
        <a:spcBef>
          <a:spcPct val="0"/>
        </a:spcBef>
        <a:spcAft>
          <a:spcPct val="0"/>
        </a:spcAft>
        <a:defRPr sz="2200">
          <a:solidFill>
            <a:schemeClr val="hlink"/>
          </a:solidFill>
          <a:latin typeface="Arial" panose="020B0604020202020204" pitchFamily="34" charset="0"/>
        </a:defRPr>
      </a:lvl6pPr>
      <a:lvl7pPr marL="914400" algn="l" rtl="0" fontAlgn="base">
        <a:lnSpc>
          <a:spcPct val="90000"/>
        </a:lnSpc>
        <a:spcBef>
          <a:spcPct val="0"/>
        </a:spcBef>
        <a:spcAft>
          <a:spcPct val="0"/>
        </a:spcAft>
        <a:defRPr sz="2200">
          <a:solidFill>
            <a:schemeClr val="hlink"/>
          </a:solidFill>
          <a:latin typeface="Arial" panose="020B0604020202020204" pitchFamily="34" charset="0"/>
        </a:defRPr>
      </a:lvl7pPr>
      <a:lvl8pPr marL="1371600" algn="l" rtl="0" fontAlgn="base">
        <a:lnSpc>
          <a:spcPct val="90000"/>
        </a:lnSpc>
        <a:spcBef>
          <a:spcPct val="0"/>
        </a:spcBef>
        <a:spcAft>
          <a:spcPct val="0"/>
        </a:spcAft>
        <a:defRPr sz="2200">
          <a:solidFill>
            <a:schemeClr val="hlink"/>
          </a:solidFill>
          <a:latin typeface="Arial" panose="020B0604020202020204" pitchFamily="34" charset="0"/>
        </a:defRPr>
      </a:lvl8pPr>
      <a:lvl9pPr marL="1828800" algn="l" rtl="0" fontAlgn="base">
        <a:lnSpc>
          <a:spcPct val="90000"/>
        </a:lnSpc>
        <a:spcBef>
          <a:spcPct val="0"/>
        </a:spcBef>
        <a:spcAft>
          <a:spcPct val="0"/>
        </a:spcAft>
        <a:defRPr sz="2200">
          <a:solidFill>
            <a:schemeClr val="hlink"/>
          </a:solidFill>
          <a:latin typeface="Arial" panose="020B0604020202020204" pitchFamily="34" charset="0"/>
        </a:defRPr>
      </a:lvl9pPr>
    </p:titleStyle>
    <p:bodyStyle>
      <a:lvl1pPr marL="173038" indent="-173038" algn="l" rtl="0" eaLnBrk="0" fontAlgn="base" hangingPunct="0">
        <a:spcBef>
          <a:spcPct val="20000"/>
        </a:spcBef>
        <a:spcAft>
          <a:spcPct val="0"/>
        </a:spcAft>
        <a:buClr>
          <a:schemeClr val="tx1"/>
        </a:buClr>
        <a:buFont typeface="Wingdings" panose="05000000000000000000" pitchFamily="2" charset="2"/>
        <a:buChar char="§"/>
        <a:defRPr sz="1600" kern="1200">
          <a:solidFill>
            <a:schemeClr val="tx1"/>
          </a:solidFill>
          <a:latin typeface="+mn-lt"/>
          <a:ea typeface="+mn-ea"/>
          <a:cs typeface="+mn-cs"/>
        </a:defRPr>
      </a:lvl1pPr>
      <a:lvl2pPr marL="509588" indent="-163513" algn="l" rtl="0" eaLnBrk="0" fontAlgn="base" hangingPunct="0">
        <a:spcBef>
          <a:spcPct val="20000"/>
        </a:spcBef>
        <a:spcAft>
          <a:spcPct val="0"/>
        </a:spcAft>
        <a:buClr>
          <a:schemeClr val="tx1"/>
        </a:buClr>
        <a:buFont typeface="Arial" panose="020B0604020202020204" pitchFamily="34" charset="0"/>
        <a:buChar char="–"/>
        <a:defRPr sz="1600" kern="1200">
          <a:solidFill>
            <a:schemeClr val="tx1"/>
          </a:solidFill>
          <a:latin typeface="+mn-lt"/>
          <a:ea typeface="+mn-ea"/>
          <a:cs typeface="+mn-cs"/>
        </a:defRPr>
      </a:lvl2pPr>
      <a:lvl3pPr marL="855663" indent="-173038" algn="l" rtl="0" eaLnBrk="0" fontAlgn="base" hangingPunct="0">
        <a:spcBef>
          <a:spcPct val="20000"/>
        </a:spcBef>
        <a:spcAft>
          <a:spcPct val="0"/>
        </a:spcAft>
        <a:buClr>
          <a:schemeClr val="tx1"/>
        </a:buClr>
        <a:buChar char="•"/>
        <a:defRPr sz="1600" kern="12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defRPr sz="1600" kern="1200">
          <a:solidFill>
            <a:schemeClr val="bg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8.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jp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emf"/></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65174"/>
            <a:ext cx="12192000" cy="311446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823" y="3606453"/>
            <a:ext cx="2743200" cy="929334"/>
          </a:xfrm>
          <a:prstGeom prst="rect">
            <a:avLst/>
          </a:prstGeom>
        </p:spPr>
      </p:pic>
      <p:cxnSp>
        <p:nvCxnSpPr>
          <p:cNvPr id="5" name="Straight Connector 4"/>
          <p:cNvCxnSpPr/>
          <p:nvPr/>
        </p:nvCxnSpPr>
        <p:spPr>
          <a:xfrm>
            <a:off x="3264428" y="3506892"/>
            <a:ext cx="0" cy="2842573"/>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823" y="4928178"/>
            <a:ext cx="2743200" cy="1097411"/>
          </a:xfrm>
          <a:prstGeom prst="rect">
            <a:avLst/>
          </a:prstGeom>
        </p:spPr>
      </p:pic>
      <p:grpSp>
        <p:nvGrpSpPr>
          <p:cNvPr id="9" name="Group 8"/>
          <p:cNvGrpSpPr/>
          <p:nvPr/>
        </p:nvGrpSpPr>
        <p:grpSpPr>
          <a:xfrm>
            <a:off x="5377256" y="3738657"/>
            <a:ext cx="6096000" cy="1128646"/>
            <a:chOff x="3934047" y="4096704"/>
            <a:chExt cx="6096000" cy="1128646"/>
          </a:xfrm>
        </p:grpSpPr>
        <p:sp>
          <p:nvSpPr>
            <p:cNvPr id="6" name="Rectangle 5"/>
            <p:cNvSpPr/>
            <p:nvPr/>
          </p:nvSpPr>
          <p:spPr>
            <a:xfrm>
              <a:off x="3934047" y="4096704"/>
              <a:ext cx="5527090" cy="769441"/>
            </a:xfrm>
            <a:prstGeom prst="rect">
              <a:avLst/>
            </a:prstGeom>
          </p:spPr>
          <p:txBody>
            <a:bodyPr wrap="none">
              <a:spAutoFit/>
            </a:bodyPr>
            <a:lstStyle/>
            <a:p>
              <a:r>
                <a:rPr lang="en-GB" sz="4400" b="1" i="1" dirty="0">
                  <a:solidFill>
                    <a:schemeClr val="bg1">
                      <a:lumMod val="85000"/>
                    </a:schemeClr>
                  </a:solidFill>
                  <a:effectLst>
                    <a:glow rad="101600">
                      <a:schemeClr val="accent1">
                        <a:satMod val="175000"/>
                        <a:alpha val="40000"/>
                      </a:schemeClr>
                    </a:glow>
                    <a:outerShdw blurRad="38100" dist="38100" dir="2700000" algn="tl">
                      <a:srgbClr val="000000">
                        <a:alpha val="43137"/>
                      </a:srgbClr>
                    </a:outerShdw>
                  </a:effectLst>
                </a:rPr>
                <a:t>Marriott International </a:t>
              </a:r>
              <a:endParaRPr lang="en-US" sz="4400" b="1" dirty="0">
                <a:solidFill>
                  <a:schemeClr val="bg1">
                    <a:lumMod val="85000"/>
                  </a:schemeClr>
                </a:solidFill>
                <a:effectLst>
                  <a:glow rad="101600">
                    <a:schemeClr val="accent1">
                      <a:satMod val="175000"/>
                      <a:alpha val="40000"/>
                    </a:schemeClr>
                  </a:glow>
                  <a:outerShdw blurRad="38100" dist="38100" dir="2700000" algn="tl">
                    <a:srgbClr val="000000">
                      <a:alpha val="43137"/>
                    </a:srgbClr>
                  </a:outerShdw>
                </a:effectLst>
              </a:endParaRPr>
            </a:p>
          </p:txBody>
        </p:sp>
        <p:sp>
          <p:nvSpPr>
            <p:cNvPr id="8" name="Rectangle 7"/>
            <p:cNvSpPr/>
            <p:nvPr/>
          </p:nvSpPr>
          <p:spPr>
            <a:xfrm>
              <a:off x="3934047" y="4579019"/>
              <a:ext cx="6096000" cy="646331"/>
            </a:xfrm>
            <a:prstGeom prst="rect">
              <a:avLst/>
            </a:prstGeom>
          </p:spPr>
          <p:txBody>
            <a:bodyPr>
              <a:spAutoFit/>
            </a:bodyPr>
            <a:lstStyle/>
            <a:p>
              <a:r>
                <a:rPr lang="en-GB" sz="3600" i="1" dirty="0">
                  <a:solidFill>
                    <a:schemeClr val="bg1">
                      <a:lumMod val="75000"/>
                    </a:schemeClr>
                  </a:solidFill>
                  <a:effectLst>
                    <a:outerShdw blurRad="75057" dist="38100" dir="5400000" sy="-20000" rotWithShape="0">
                      <a:prstClr val="black">
                        <a:alpha val="25000"/>
                      </a:prstClr>
                    </a:outerShdw>
                  </a:effectLst>
                </a:rPr>
                <a:t>Engage Co-create &amp; Automate</a:t>
              </a:r>
            </a:p>
          </p:txBody>
        </p:sp>
      </p:grpSp>
    </p:spTree>
    <p:extLst>
      <p:ext uri="{BB962C8B-B14F-4D97-AF65-F5344CB8AC3E}">
        <p14:creationId xmlns:p14="http://schemas.microsoft.com/office/powerpoint/2010/main" val="1066763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lide Number"/>
          <p:cNvSpPr txBox="1">
            <a:spLocks noGrp="1"/>
          </p:cNvSpPr>
          <p:nvPr>
            <p:ph type="sldNum" sz="quarter" idx="2"/>
          </p:nvPr>
        </p:nvSpPr>
        <p:spPr>
          <a:xfrm>
            <a:off x="6091237" y="5743575"/>
            <a:ext cx="141195" cy="22225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dirty="0"/>
          </a:p>
        </p:txBody>
      </p:sp>
      <p:pic>
        <p:nvPicPr>
          <p:cNvPr id="695" name="pexels-photo-97130.jpg" descr="pexels-photo-97130.jpg"/>
          <p:cNvPicPr>
            <a:picLocks noChangeAspect="1"/>
          </p:cNvPicPr>
          <p:nvPr/>
        </p:nvPicPr>
        <p:blipFill>
          <a:blip r:embed="rId2">
            <a:extLst/>
          </a:blip>
          <a:stretch>
            <a:fillRect/>
          </a:stretch>
        </p:blipFill>
        <p:spPr>
          <a:xfrm>
            <a:off x="0" y="0"/>
            <a:ext cx="12192000" cy="6858000"/>
          </a:xfrm>
          <a:prstGeom prst="rect">
            <a:avLst/>
          </a:prstGeom>
          <a:ln w="3175">
            <a:miter lim="400000"/>
          </a:ln>
        </p:spPr>
      </p:pic>
      <p:sp>
        <p:nvSpPr>
          <p:cNvPr id="696" name="Rectangle"/>
          <p:cNvSpPr/>
          <p:nvPr/>
        </p:nvSpPr>
        <p:spPr>
          <a:xfrm rot="10800000">
            <a:off x="-4764" y="0"/>
            <a:ext cx="12192002" cy="6858001"/>
          </a:xfrm>
          <a:prstGeom prst="rect">
            <a:avLst/>
          </a:prstGeom>
          <a:gradFill>
            <a:gsLst>
              <a:gs pos="0">
                <a:srgbClr val="000000">
                  <a:alpha val="72133"/>
                </a:srgbClr>
              </a:gs>
              <a:gs pos="74466">
                <a:srgbClr val="7F7D80">
                  <a:alpha val="36066"/>
                </a:srgbClr>
              </a:gs>
              <a:gs pos="99294">
                <a:srgbClr val="FDFBFF">
                  <a:alpha val="0"/>
                </a:srgbClr>
              </a:gs>
            </a:gsLst>
            <a:lin ang="5400000"/>
          </a:gradFill>
          <a:ln w="3175">
            <a:miter lim="400000"/>
          </a:ln>
        </p:spPr>
        <p:txBody>
          <a:bodyPr lIns="25400" tIns="25400" rIns="25400" bIns="25400" anchor="ctr"/>
          <a:lstStyle/>
          <a:p>
            <a:pPr>
              <a:defRPr sz="3200"/>
            </a:pPr>
            <a:endParaRPr sz="1600" dirty="0"/>
          </a:p>
        </p:txBody>
      </p:sp>
      <p:grpSp>
        <p:nvGrpSpPr>
          <p:cNvPr id="699" name="Group"/>
          <p:cNvGrpSpPr/>
          <p:nvPr/>
        </p:nvGrpSpPr>
        <p:grpSpPr>
          <a:xfrm>
            <a:off x="5600166" y="2155550"/>
            <a:ext cx="991668" cy="991670"/>
            <a:chOff x="0" y="0"/>
            <a:chExt cx="1983333" cy="1983338"/>
          </a:xfrm>
        </p:grpSpPr>
        <p:sp>
          <p:nvSpPr>
            <p:cNvPr id="697" name="Shape 4"/>
            <p:cNvSpPr/>
            <p:nvPr/>
          </p:nvSpPr>
          <p:spPr>
            <a:xfrm>
              <a:off x="0" y="-1"/>
              <a:ext cx="1983335" cy="1983340"/>
            </a:xfrm>
            <a:prstGeom prst="ellipse">
              <a:avLst/>
            </a:prstGeom>
            <a:solidFill>
              <a:srgbClr val="009BEF"/>
            </a:solidFill>
            <a:ln w="3175" cap="flat">
              <a:noFill/>
              <a:miter lim="400000"/>
            </a:ln>
            <a:effectLst/>
          </p:spPr>
          <p:txBody>
            <a:bodyPr wrap="square" lIns="25400" tIns="25400" rIns="25400" bIns="25400" numCol="1" anchor="ctr">
              <a:noAutofit/>
            </a:bodyPr>
            <a:lstStyle/>
            <a:p>
              <a:pPr>
                <a:defRPr sz="3200"/>
              </a:pPr>
              <a:endParaRPr sz="1600" dirty="0"/>
            </a:p>
          </p:txBody>
        </p:sp>
        <p:pic>
          <p:nvPicPr>
            <p:cNvPr id="698" name="pasted-image.pdf" descr="pasted-image.pdf"/>
            <p:cNvPicPr>
              <a:picLocks noChangeAspect="1"/>
            </p:cNvPicPr>
            <p:nvPr/>
          </p:nvPicPr>
          <p:blipFill>
            <a:blip r:embed="rId3">
              <a:extLst/>
            </a:blip>
            <a:stretch>
              <a:fillRect/>
            </a:stretch>
          </p:blipFill>
          <p:spPr>
            <a:xfrm>
              <a:off x="250279" y="522128"/>
              <a:ext cx="1482776" cy="939079"/>
            </a:xfrm>
            <a:prstGeom prst="rect">
              <a:avLst/>
            </a:prstGeom>
            <a:ln w="3175" cap="flat">
              <a:noFill/>
              <a:miter lim="400000"/>
            </a:ln>
            <a:effectLst/>
          </p:spPr>
        </p:pic>
      </p:grpSp>
      <p:sp>
        <p:nvSpPr>
          <p:cNvPr id="700" name="Text Placeholder 2"/>
          <p:cNvSpPr txBox="1"/>
          <p:nvPr/>
        </p:nvSpPr>
        <p:spPr>
          <a:xfrm>
            <a:off x="-1" y="3147219"/>
            <a:ext cx="12192002" cy="143703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lvl1pPr algn="ctr">
              <a:defRPr sz="10000">
                <a:solidFill>
                  <a:srgbClr val="FFFFFF"/>
                </a:solidFill>
                <a:latin typeface="Helvetica Neue"/>
                <a:ea typeface="Helvetica Neue"/>
                <a:cs typeface="Helvetica Neue"/>
                <a:sym typeface="Helvetica Neue"/>
              </a:defRPr>
            </a:lvl1pPr>
          </a:lstStyle>
          <a:p>
            <a:r>
              <a:rPr lang="en-US" sz="4000" dirty="0"/>
              <a:t>IBM Automation Solutions </a:t>
            </a:r>
          </a:p>
          <a:p>
            <a:r>
              <a:rPr lang="en-US" sz="4000" dirty="0"/>
              <a:t>Safe and Secured way of doing Business</a:t>
            </a:r>
          </a:p>
        </p:txBody>
      </p:sp>
      <p:pic>
        <p:nvPicPr>
          <p:cNvPr id="701" name="image8.png" descr="image8.png"/>
          <p:cNvPicPr>
            <a:picLocks noChangeAspect="1"/>
          </p:cNvPicPr>
          <p:nvPr/>
        </p:nvPicPr>
        <p:blipFill>
          <a:blip r:embed="rId4">
            <a:extLst/>
          </a:blip>
          <a:stretch>
            <a:fillRect/>
          </a:stretch>
        </p:blipFill>
        <p:spPr>
          <a:xfrm>
            <a:off x="276531" y="6261100"/>
            <a:ext cx="929621" cy="346223"/>
          </a:xfrm>
          <a:prstGeom prst="rect">
            <a:avLst/>
          </a:prstGeom>
          <a:ln w="3175">
            <a:miter lim="400000"/>
          </a:ln>
        </p:spPr>
      </p:pic>
      <p:pic>
        <p:nvPicPr>
          <p:cNvPr id="703" name="Line" descr="Line"/>
          <p:cNvPicPr>
            <a:picLocks noChangeAspect="1"/>
          </p:cNvPicPr>
          <p:nvPr/>
        </p:nvPicPr>
        <p:blipFill>
          <a:blip r:embed="rId5">
            <a:extLst/>
          </a:blip>
          <a:stretch>
            <a:fillRect/>
          </a:stretch>
        </p:blipFill>
        <p:spPr>
          <a:xfrm>
            <a:off x="4563868" y="4536072"/>
            <a:ext cx="3064264" cy="6350"/>
          </a:xfrm>
          <a:prstGeom prst="rect">
            <a:avLst/>
          </a:prstGeom>
          <a:ln w="3175">
            <a:miter lim="400000"/>
          </a:ln>
        </p:spPr>
      </p:pic>
    </p:spTree>
    <p:extLst>
      <p:ext uri="{BB962C8B-B14F-4D97-AF65-F5344CB8AC3E}">
        <p14:creationId xmlns:p14="http://schemas.microsoft.com/office/powerpoint/2010/main" val="9513407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lide Number Placeholder 3"/>
          <p:cNvSpPr txBox="1">
            <a:spLocks noGrp="1"/>
          </p:cNvSpPr>
          <p:nvPr/>
        </p:nvSpPr>
        <p:spPr bwMode="auto">
          <a:xfrm>
            <a:off x="1473201" y="6534151"/>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639824A8-3218-4534-8846-24E542327636}" type="slidenum">
              <a:rPr lang="en-US" altLang="en-US" sz="801">
                <a:solidFill>
                  <a:schemeClr val="bg1"/>
                </a:solidFill>
              </a:rPr>
              <a:pPr eaLnBrk="1" hangingPunct="1">
                <a:spcBef>
                  <a:spcPct val="0"/>
                </a:spcBef>
                <a:buClrTx/>
                <a:buFontTx/>
                <a:buNone/>
              </a:pPr>
              <a:t>11</a:t>
            </a:fld>
            <a:endParaRPr lang="en-US" altLang="en-US" sz="801">
              <a:solidFill>
                <a:schemeClr val="bg1"/>
              </a:solidFill>
            </a:endParaRPr>
          </a:p>
        </p:txBody>
      </p:sp>
      <p:sp>
        <p:nvSpPr>
          <p:cNvPr id="2" name="Slide Number Placeholder 1"/>
          <p:cNvSpPr>
            <a:spLocks noGrp="1"/>
          </p:cNvSpPr>
          <p:nvPr>
            <p:ph type="sldNum" sz="quarter" idx="4"/>
          </p:nvPr>
        </p:nvSpPr>
        <p:spPr/>
        <p:txBody>
          <a:bodyPr/>
          <a:lstStyle/>
          <a:p>
            <a:pPr>
              <a:defRPr/>
            </a:pPr>
            <a:fld id="{7B4B051B-BD7A-4812-995A-E6855FA63C77}" type="slidenum">
              <a:rPr lang="en-GB" altLang="en-US" smtClean="0"/>
              <a:pPr>
                <a:defRPr/>
              </a:pPr>
              <a:t>11</a:t>
            </a:fld>
            <a:endParaRPr lang="en-GB" altLang="en-US"/>
          </a:p>
        </p:txBody>
      </p:sp>
      <p:sp>
        <p:nvSpPr>
          <p:cNvPr id="6145" name="Rectangle 6144"/>
          <p:cNvSpPr/>
          <p:nvPr/>
        </p:nvSpPr>
        <p:spPr>
          <a:xfrm>
            <a:off x="970478" y="1047299"/>
            <a:ext cx="10337602" cy="3181384"/>
          </a:xfrm>
          <a:prstGeom prst="rect">
            <a:avLst/>
          </a:prstGeom>
        </p:spPr>
        <p:txBody>
          <a:bodyPr wrap="square">
            <a:spAutoFit/>
          </a:bodyPr>
          <a:lstStyle/>
          <a:p>
            <a:pPr algn="just">
              <a:spcBef>
                <a:spcPts val="540"/>
              </a:spcBef>
            </a:pPr>
            <a:r>
              <a:rPr lang="en-US" sz="1620" b="1" dirty="0">
                <a:latin typeface="Arial" charset="0"/>
                <a:ea typeface="Arial" charset="0"/>
                <a:cs typeface="Arial" charset="0"/>
              </a:rPr>
              <a:t>Deployment Instances</a:t>
            </a:r>
            <a:r>
              <a:rPr lang="en-US" sz="1620" dirty="0">
                <a:latin typeface="Arial" charset="0"/>
                <a:ea typeface="Arial" charset="0"/>
                <a:cs typeface="Arial" charset="0"/>
              </a:rPr>
              <a:t> </a:t>
            </a:r>
          </a:p>
          <a:p>
            <a:pPr algn="just">
              <a:spcBef>
                <a:spcPts val="540"/>
              </a:spcBef>
            </a:pPr>
            <a:endParaRPr lang="en-US" sz="1620" dirty="0">
              <a:latin typeface="Arial" charset="0"/>
              <a:ea typeface="Arial" charset="0"/>
              <a:cs typeface="Arial" charset="0"/>
            </a:endParaRPr>
          </a:p>
          <a:p>
            <a:pPr algn="just">
              <a:spcBef>
                <a:spcPts val="540"/>
              </a:spcBef>
            </a:pPr>
            <a:r>
              <a:rPr lang="en-GB" sz="1620" dirty="0" err="1">
                <a:latin typeface="Arial" charset="0"/>
                <a:ea typeface="Arial" charset="0"/>
                <a:cs typeface="Arial" charset="0"/>
              </a:rPr>
              <a:t>Blueprism</a:t>
            </a:r>
            <a:r>
              <a:rPr lang="en-GB" sz="1620" dirty="0">
                <a:latin typeface="Arial" charset="0"/>
                <a:ea typeface="Arial" charset="0"/>
                <a:cs typeface="Arial" charset="0"/>
              </a:rPr>
              <a:t> implementations for both dedicated and shared scenarios are as follows in order of IBM preference :</a:t>
            </a:r>
          </a:p>
          <a:p>
            <a:pPr algn="just">
              <a:spcBef>
                <a:spcPts val="540"/>
              </a:spcBef>
            </a:pPr>
            <a:r>
              <a:rPr lang="en-GB" sz="1620" dirty="0">
                <a:latin typeface="Arial" charset="0"/>
                <a:ea typeface="Arial" charset="0"/>
                <a:cs typeface="Arial" charset="0"/>
              </a:rPr>
              <a:t>  </a:t>
            </a:r>
          </a:p>
          <a:p>
            <a:pPr marL="231458" lvl="4" indent="-231458">
              <a:spcBef>
                <a:spcPts val="540"/>
              </a:spcBef>
              <a:buFont typeface="Arial" panose="020B0604020202020204" pitchFamily="34" charset="0"/>
              <a:buChar char="•"/>
            </a:pPr>
            <a:r>
              <a:rPr lang="en-GB" sz="1620" b="1" dirty="0">
                <a:latin typeface="Arial" charset="0"/>
                <a:ea typeface="Arial" charset="0"/>
                <a:cs typeface="Arial" charset="0"/>
              </a:rPr>
              <a:t>1. Shared Instance (IBM Cloud hosted) - </a:t>
            </a:r>
            <a:r>
              <a:rPr lang="en-GB" sz="1620" dirty="0">
                <a:latin typeface="Arial" charset="0"/>
                <a:ea typeface="Arial" charset="0"/>
                <a:cs typeface="Arial" charset="0"/>
              </a:rPr>
              <a:t>Shared Blueprism instance supporting multiple customers (DEFAULT) in IBM Cloud.</a:t>
            </a:r>
          </a:p>
          <a:p>
            <a:pPr lvl="4">
              <a:spcBef>
                <a:spcPts val="540"/>
              </a:spcBef>
            </a:pPr>
            <a:endParaRPr lang="en-GB" sz="540" dirty="0">
              <a:latin typeface="Arial" charset="0"/>
              <a:ea typeface="Arial" charset="0"/>
              <a:cs typeface="Arial" charset="0"/>
            </a:endParaRPr>
          </a:p>
          <a:p>
            <a:pPr marL="231458" lvl="4" indent="-231458">
              <a:spcBef>
                <a:spcPts val="540"/>
              </a:spcBef>
              <a:buFont typeface="Arial" panose="020B0604020202020204" pitchFamily="34" charset="0"/>
              <a:buChar char="•"/>
            </a:pPr>
            <a:r>
              <a:rPr lang="en-GB" sz="1620" b="1" dirty="0">
                <a:latin typeface="Arial" charset="0"/>
                <a:ea typeface="Arial" charset="0"/>
                <a:cs typeface="Arial" charset="0"/>
              </a:rPr>
              <a:t>2. Dedicated Instance (IBM Cloud hosted) – </a:t>
            </a:r>
            <a:r>
              <a:rPr lang="en-GB" sz="1620" dirty="0">
                <a:latin typeface="Arial" charset="0"/>
                <a:ea typeface="Arial" charset="0"/>
                <a:cs typeface="Arial" charset="0"/>
              </a:rPr>
              <a:t>Dedicated Blueprism instance hosted in ‘Exclusive’ environment in IBM Cloud.</a:t>
            </a:r>
          </a:p>
          <a:p>
            <a:pPr lvl="1">
              <a:spcBef>
                <a:spcPts val="540"/>
              </a:spcBef>
            </a:pPr>
            <a:endParaRPr lang="en-GB" sz="1620" dirty="0">
              <a:latin typeface="Arial" charset="0"/>
              <a:ea typeface="Arial" charset="0"/>
              <a:cs typeface="Arial" charset="0"/>
            </a:endParaRPr>
          </a:p>
          <a:p>
            <a:pPr lvl="1">
              <a:spcBef>
                <a:spcPts val="540"/>
              </a:spcBef>
            </a:pPr>
            <a:endParaRPr lang="en-GB" sz="1620" b="1" dirty="0">
              <a:latin typeface="Arial" charset="0"/>
              <a:ea typeface="Arial" charset="0"/>
              <a:cs typeface="Arial" charset="0"/>
            </a:endParaRPr>
          </a:p>
        </p:txBody>
      </p:sp>
      <p:sp>
        <p:nvSpPr>
          <p:cNvPr id="6" name="Rectangle 5"/>
          <p:cNvSpPr/>
          <p:nvPr/>
        </p:nvSpPr>
        <p:spPr>
          <a:xfrm>
            <a:off x="829409" y="290265"/>
            <a:ext cx="10752992" cy="466281"/>
          </a:xfrm>
          <a:prstGeom prst="rect">
            <a:avLst/>
          </a:prstGeom>
        </p:spPr>
        <p:txBody>
          <a:bodyPr wrap="square">
            <a:spAutoFit/>
          </a:bodyPr>
          <a:lstStyle/>
          <a:p>
            <a:pPr algn="just"/>
            <a:r>
              <a:rPr lang="en-US" sz="2430" b="1" dirty="0">
                <a:solidFill>
                  <a:srgbClr val="002060"/>
                </a:solidFill>
                <a:latin typeface="Arial" charset="0"/>
                <a:ea typeface="Arial" charset="0"/>
                <a:cs typeface="Arial" charset="0"/>
              </a:rPr>
              <a:t>Blue Prism High Level Architecture : Deployment Instances</a:t>
            </a:r>
          </a:p>
        </p:txBody>
      </p:sp>
    </p:spTree>
    <p:extLst>
      <p:ext uri="{BB962C8B-B14F-4D97-AF65-F5344CB8AC3E}">
        <p14:creationId xmlns:p14="http://schemas.microsoft.com/office/powerpoint/2010/main" val="19955730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Elbow Connector 47"/>
          <p:cNvCxnSpPr>
            <a:cxnSpLocks noChangeShapeType="1"/>
          </p:cNvCxnSpPr>
          <p:nvPr/>
        </p:nvCxnSpPr>
        <p:spPr bwMode="auto">
          <a:xfrm rot="10800000" flipV="1">
            <a:off x="5554496" y="5345946"/>
            <a:ext cx="533799" cy="200667"/>
          </a:xfrm>
          <a:prstGeom prst="bentConnector3">
            <a:avLst>
              <a:gd name="adj1" fmla="val 50000"/>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148" name="Slide Number Placeholder 3"/>
          <p:cNvSpPr txBox="1">
            <a:spLocks noGrp="1"/>
          </p:cNvSpPr>
          <p:nvPr/>
        </p:nvSpPr>
        <p:spPr bwMode="auto">
          <a:xfrm>
            <a:off x="1473201" y="6534151"/>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639824A8-3218-4534-8846-24E542327636}" type="slidenum">
              <a:rPr lang="en-US" altLang="en-US" sz="801">
                <a:solidFill>
                  <a:schemeClr val="bg1"/>
                </a:solidFill>
              </a:rPr>
              <a:pPr eaLnBrk="1" hangingPunct="1">
                <a:spcBef>
                  <a:spcPct val="0"/>
                </a:spcBef>
                <a:buClrTx/>
                <a:buFontTx/>
                <a:buNone/>
              </a:pPr>
              <a:t>12</a:t>
            </a:fld>
            <a:endParaRPr lang="en-US" altLang="en-US" sz="801">
              <a:solidFill>
                <a:schemeClr val="bg1"/>
              </a:solidFill>
            </a:endParaRPr>
          </a:p>
        </p:txBody>
      </p:sp>
      <p:sp>
        <p:nvSpPr>
          <p:cNvPr id="2" name="Slide Number Placeholder 1"/>
          <p:cNvSpPr>
            <a:spLocks noGrp="1"/>
          </p:cNvSpPr>
          <p:nvPr>
            <p:ph type="sldNum" sz="quarter" idx="4"/>
          </p:nvPr>
        </p:nvSpPr>
        <p:spPr>
          <a:xfrm>
            <a:off x="1143002" y="6511925"/>
            <a:ext cx="396875" cy="184149"/>
          </a:xfrm>
        </p:spPr>
        <p:txBody>
          <a:bodyPr/>
          <a:lstStyle/>
          <a:p>
            <a:pPr>
              <a:defRPr/>
            </a:pPr>
            <a:fld id="{7B4B051B-BD7A-4812-995A-E6855FA63C77}" type="slidenum">
              <a:rPr lang="en-GB" altLang="en-US" smtClean="0"/>
              <a:pPr>
                <a:defRPr/>
              </a:pPr>
              <a:t>12</a:t>
            </a:fld>
            <a:endParaRPr lang="en-GB" altLang="en-US" dirty="0"/>
          </a:p>
        </p:txBody>
      </p:sp>
      <p:grpSp>
        <p:nvGrpSpPr>
          <p:cNvPr id="7" name="Group 2"/>
          <p:cNvGrpSpPr>
            <a:grpSpLocks/>
          </p:cNvGrpSpPr>
          <p:nvPr/>
        </p:nvGrpSpPr>
        <p:grpSpPr bwMode="auto">
          <a:xfrm>
            <a:off x="3222458" y="4625864"/>
            <a:ext cx="1443037" cy="463550"/>
            <a:chOff x="744849" y="3618797"/>
            <a:chExt cx="1564241" cy="500776"/>
          </a:xfrm>
        </p:grpSpPr>
        <p:pic>
          <p:nvPicPr>
            <p:cNvPr id="8" name="Picture 4" descr="http://www.andrehonsberg.com/media/3pee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49" y="3641417"/>
              <a:ext cx="478156" cy="47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18"/>
            <p:cNvSpPr>
              <a:spLocks noChangeArrowheads="1"/>
            </p:cNvSpPr>
            <p:nvPr/>
          </p:nvSpPr>
          <p:spPr bwMode="auto">
            <a:xfrm>
              <a:off x="1304121" y="3618797"/>
              <a:ext cx="1004969" cy="454472"/>
            </a:xfrm>
            <a:prstGeom prst="roundRect">
              <a:avLst>
                <a:gd name="adj" fmla="val 16667"/>
              </a:avLst>
            </a:prstGeom>
            <a:solidFill>
              <a:srgbClr val="00B050"/>
            </a:solidFill>
            <a:ln w="9525" algn="ctr">
              <a:solidFill>
                <a:schemeClr val="tx1"/>
              </a:solidFill>
              <a:round/>
              <a:headEnd/>
              <a:tailEnd/>
            </a:ln>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defRPr/>
              </a:pPr>
              <a:r>
                <a:rPr lang="en-US" altLang="en-US" sz="1350" b="1">
                  <a:solidFill>
                    <a:schemeClr val="bg1"/>
                  </a:solidFill>
                  <a:latin typeface="Arial" charset="0"/>
                  <a:ea typeface="Arial" charset="0"/>
                  <a:cs typeface="Arial" charset="0"/>
                </a:rPr>
                <a:t>Client  1</a:t>
              </a:r>
            </a:p>
            <a:p>
              <a:pPr algn="ctr">
                <a:lnSpc>
                  <a:spcPct val="90000"/>
                </a:lnSpc>
                <a:defRPr/>
              </a:pPr>
              <a:r>
                <a:rPr lang="en-US" altLang="en-US" sz="1350" b="1">
                  <a:solidFill>
                    <a:schemeClr val="bg1"/>
                  </a:solidFill>
                  <a:latin typeface="Arial" charset="0"/>
                  <a:ea typeface="Arial" charset="0"/>
                  <a:cs typeface="Arial" charset="0"/>
                </a:rPr>
                <a:t>Application</a:t>
              </a:r>
            </a:p>
          </p:txBody>
        </p:sp>
      </p:grpSp>
      <p:sp>
        <p:nvSpPr>
          <p:cNvPr id="11" name="TextBox 22"/>
          <p:cNvSpPr txBox="1">
            <a:spLocks noChangeArrowheads="1"/>
          </p:cNvSpPr>
          <p:nvPr/>
        </p:nvSpPr>
        <p:spPr bwMode="auto">
          <a:xfrm>
            <a:off x="2395126" y="4202374"/>
            <a:ext cx="24257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defRPr/>
            </a:pPr>
            <a:r>
              <a:rPr lang="en-US" altLang="en-US" sz="1350" b="1" dirty="0">
                <a:latin typeface="Arial" charset="0"/>
                <a:ea typeface="Arial" charset="0"/>
                <a:cs typeface="Arial" charset="0"/>
              </a:rPr>
              <a:t>Client Location </a:t>
            </a:r>
          </a:p>
        </p:txBody>
      </p:sp>
      <p:sp>
        <p:nvSpPr>
          <p:cNvPr id="12" name="Rounded Rectangle 25"/>
          <p:cNvSpPr>
            <a:spLocks noChangeArrowheads="1"/>
          </p:cNvSpPr>
          <p:nvPr/>
        </p:nvSpPr>
        <p:spPr bwMode="auto">
          <a:xfrm>
            <a:off x="8555665" y="1824003"/>
            <a:ext cx="2111375" cy="3702050"/>
          </a:xfrm>
          <a:prstGeom prst="roundRect">
            <a:avLst>
              <a:gd name="adj" fmla="val 16667"/>
            </a:avLst>
          </a:prstGeom>
          <a:solidFill>
            <a:schemeClr val="accent4">
              <a:lumMod val="60000"/>
              <a:lumOff val="40000"/>
              <a:alpha val="49019"/>
            </a:schemeClr>
          </a:solidFill>
          <a:ln w="9525" algn="ctr">
            <a:solidFill>
              <a:schemeClr val="tx1"/>
            </a:solidFill>
            <a:round/>
            <a:headEnd/>
            <a:tailEnd/>
          </a:ln>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defRPr/>
            </a:pPr>
            <a:endParaRPr lang="en-US" altLang="en-US" sz="1350">
              <a:latin typeface="Arial" charset="0"/>
              <a:ea typeface="Arial" charset="0"/>
              <a:cs typeface="Arial" charset="0"/>
            </a:endParaRPr>
          </a:p>
        </p:txBody>
      </p:sp>
      <p:sp>
        <p:nvSpPr>
          <p:cNvPr id="13" name="Rounded Rectangle 12"/>
          <p:cNvSpPr/>
          <p:nvPr/>
        </p:nvSpPr>
        <p:spPr bwMode="auto">
          <a:xfrm>
            <a:off x="8628688" y="2012917"/>
            <a:ext cx="998537" cy="555625"/>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defRPr/>
            </a:pPr>
            <a:r>
              <a:rPr lang="en-US" sz="1215" dirty="0">
                <a:latin typeface="Arial" charset="0"/>
                <a:ea typeface="Arial" charset="0"/>
                <a:cs typeface="Arial" charset="0"/>
              </a:rPr>
              <a:t>Application</a:t>
            </a:r>
          </a:p>
          <a:p>
            <a:pPr algn="ctr">
              <a:lnSpc>
                <a:spcPct val="90000"/>
              </a:lnSpc>
              <a:defRPr/>
            </a:pPr>
            <a:r>
              <a:rPr lang="en-US" sz="1215" dirty="0">
                <a:latin typeface="Arial" charset="0"/>
                <a:ea typeface="Arial" charset="0"/>
                <a:cs typeface="Arial" charset="0"/>
              </a:rPr>
              <a:t> Server </a:t>
            </a:r>
          </a:p>
        </p:txBody>
      </p:sp>
      <p:sp>
        <p:nvSpPr>
          <p:cNvPr id="14" name="Flowchart: Magnetic Disk 27"/>
          <p:cNvSpPr>
            <a:spLocks noChangeArrowheads="1"/>
          </p:cNvSpPr>
          <p:nvPr/>
        </p:nvSpPr>
        <p:spPr bwMode="auto">
          <a:xfrm>
            <a:off x="8628688" y="2768567"/>
            <a:ext cx="998537" cy="865187"/>
          </a:xfrm>
          <a:prstGeom prst="flowChartMagneticDisk">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defRPr/>
            </a:pPr>
            <a:r>
              <a:rPr lang="en-US" altLang="en-US" sz="1350">
                <a:solidFill>
                  <a:srgbClr val="0621E4"/>
                </a:solidFill>
                <a:latin typeface="Arial" charset="0"/>
                <a:ea typeface="Arial" charset="0"/>
                <a:cs typeface="Arial" charset="0"/>
              </a:rPr>
              <a:t>Database </a:t>
            </a:r>
          </a:p>
          <a:p>
            <a:pPr algn="ctr">
              <a:lnSpc>
                <a:spcPct val="90000"/>
              </a:lnSpc>
              <a:defRPr/>
            </a:pPr>
            <a:r>
              <a:rPr lang="en-US" altLang="en-US" sz="1350">
                <a:solidFill>
                  <a:srgbClr val="0621E4"/>
                </a:solidFill>
                <a:latin typeface="Arial" charset="0"/>
                <a:ea typeface="Arial" charset="0"/>
                <a:cs typeface="Arial" charset="0"/>
              </a:rPr>
              <a:t>Server</a:t>
            </a:r>
          </a:p>
        </p:txBody>
      </p:sp>
      <p:sp>
        <p:nvSpPr>
          <p:cNvPr id="15" name="Rounded Rectangle 28"/>
          <p:cNvSpPr>
            <a:spLocks noChangeArrowheads="1"/>
          </p:cNvSpPr>
          <p:nvPr/>
        </p:nvSpPr>
        <p:spPr bwMode="auto">
          <a:xfrm>
            <a:off x="8682663" y="3843304"/>
            <a:ext cx="995362" cy="41275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defRPr/>
            </a:pPr>
            <a:r>
              <a:rPr lang="en-US" altLang="en-US" sz="1350" dirty="0">
                <a:solidFill>
                  <a:schemeClr val="tx1"/>
                </a:solidFill>
                <a:latin typeface="Arial" charset="0"/>
                <a:ea typeface="Arial" charset="0"/>
                <a:cs typeface="Arial" charset="0"/>
              </a:rPr>
              <a:t>Interactive </a:t>
            </a:r>
          </a:p>
          <a:p>
            <a:pPr algn="ctr">
              <a:lnSpc>
                <a:spcPct val="90000"/>
              </a:lnSpc>
              <a:defRPr/>
            </a:pPr>
            <a:r>
              <a:rPr lang="en-US" altLang="en-US" sz="1350" dirty="0">
                <a:solidFill>
                  <a:schemeClr val="tx1"/>
                </a:solidFill>
                <a:latin typeface="Arial" charset="0"/>
                <a:ea typeface="Arial" charset="0"/>
                <a:cs typeface="Arial" charset="0"/>
              </a:rPr>
              <a:t>Client</a:t>
            </a:r>
          </a:p>
        </p:txBody>
      </p:sp>
      <p:sp>
        <p:nvSpPr>
          <p:cNvPr id="16" name="Minus 15"/>
          <p:cNvSpPr/>
          <p:nvPr/>
        </p:nvSpPr>
        <p:spPr bwMode="auto">
          <a:xfrm rot="16200000">
            <a:off x="4289255" y="4642534"/>
            <a:ext cx="2284413" cy="922338"/>
          </a:xfrm>
          <a:prstGeom prst="mathMinus">
            <a:avLst/>
          </a:prstGeom>
          <a:solidFill>
            <a:srgbClr val="FFC000"/>
          </a:solidFill>
          <a:ln w="9525" cap="flat" cmpd="sng" algn="ctr">
            <a:solidFill>
              <a:schemeClr val="tx1"/>
            </a:solidFill>
            <a:prstDash val="solid"/>
            <a:round/>
            <a:headEnd type="none" w="med" len="med"/>
            <a:tailEnd type="none" w="med" len="med"/>
          </a:ln>
          <a:effectLst/>
          <a:extLst/>
        </p:spPr>
        <p:txBody>
          <a:bodyPr wrap="none" anchor="ctr"/>
          <a:lstStyle/>
          <a:p>
            <a:pPr algn="ctr">
              <a:lnSpc>
                <a:spcPct val="90000"/>
              </a:lnSpc>
              <a:defRPr/>
            </a:pPr>
            <a:r>
              <a:rPr lang="en-US" sz="1215" dirty="0">
                <a:solidFill>
                  <a:srgbClr val="FF0000"/>
                </a:solidFill>
                <a:latin typeface="Arial" charset="0"/>
                <a:ea typeface="Arial" charset="0"/>
                <a:cs typeface="Arial" charset="0"/>
              </a:rPr>
              <a:t>Firewall</a:t>
            </a:r>
          </a:p>
        </p:txBody>
      </p:sp>
      <p:sp>
        <p:nvSpPr>
          <p:cNvPr id="17" name="TextBox 39"/>
          <p:cNvSpPr txBox="1">
            <a:spLocks noChangeArrowheads="1"/>
          </p:cNvSpPr>
          <p:nvPr/>
        </p:nvSpPr>
        <p:spPr bwMode="auto">
          <a:xfrm>
            <a:off x="8765215" y="4554504"/>
            <a:ext cx="930275" cy="3000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defRPr/>
            </a:pPr>
            <a:r>
              <a:rPr lang="en-US" altLang="en-US" sz="1350">
                <a:solidFill>
                  <a:schemeClr val="tx1"/>
                </a:solidFill>
                <a:latin typeface="Arial" charset="0"/>
                <a:ea typeface="Arial" charset="0"/>
                <a:cs typeface="Arial" charset="0"/>
              </a:rPr>
              <a:t>Robots</a:t>
            </a:r>
          </a:p>
        </p:txBody>
      </p:sp>
      <p:cxnSp>
        <p:nvCxnSpPr>
          <p:cNvPr id="22" name="Elbow Connector 45"/>
          <p:cNvCxnSpPr>
            <a:cxnSpLocks noChangeShapeType="1"/>
          </p:cNvCxnSpPr>
          <p:nvPr/>
        </p:nvCxnSpPr>
        <p:spPr bwMode="auto">
          <a:xfrm rot="10800000" flipV="1">
            <a:off x="7518232" y="5046551"/>
            <a:ext cx="1023144" cy="299394"/>
          </a:xfrm>
          <a:prstGeom prst="bentConnector3">
            <a:avLst>
              <a:gd name="adj1" fmla="val 50000"/>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4" name="Group 29"/>
          <p:cNvGrpSpPr>
            <a:grpSpLocks/>
          </p:cNvGrpSpPr>
          <p:nvPr/>
        </p:nvGrpSpPr>
        <p:grpSpPr bwMode="auto">
          <a:xfrm>
            <a:off x="2265194" y="5103701"/>
            <a:ext cx="1444625" cy="463550"/>
            <a:chOff x="744849" y="3618797"/>
            <a:chExt cx="1564241" cy="500776"/>
          </a:xfrm>
        </p:grpSpPr>
        <p:pic>
          <p:nvPicPr>
            <p:cNvPr id="25" name="Picture 4" descr="http://www.andrehonsberg.com/media/3pee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49" y="3641417"/>
              <a:ext cx="478156" cy="47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ounded Rectangle 33"/>
            <p:cNvSpPr>
              <a:spLocks noChangeArrowheads="1"/>
            </p:cNvSpPr>
            <p:nvPr/>
          </p:nvSpPr>
          <p:spPr bwMode="auto">
            <a:xfrm>
              <a:off x="1303507" y="3618797"/>
              <a:ext cx="1005583" cy="454471"/>
            </a:xfrm>
            <a:prstGeom prst="roundRect">
              <a:avLst>
                <a:gd name="adj" fmla="val 16667"/>
              </a:avLst>
            </a:prstGeom>
            <a:solidFill>
              <a:srgbClr val="00B050"/>
            </a:solidFill>
            <a:ln w="9525" algn="ctr">
              <a:solidFill>
                <a:schemeClr val="tx1"/>
              </a:solidFill>
              <a:round/>
              <a:headEnd/>
              <a:tailEnd/>
            </a:ln>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defRPr/>
              </a:pPr>
              <a:r>
                <a:rPr lang="en-US" altLang="en-US" sz="1350" b="1">
                  <a:solidFill>
                    <a:schemeClr val="bg1"/>
                  </a:solidFill>
                  <a:latin typeface="Arial" charset="0"/>
                  <a:ea typeface="Arial" charset="0"/>
                  <a:cs typeface="Arial" charset="0"/>
                </a:rPr>
                <a:t>Client  2</a:t>
              </a:r>
            </a:p>
            <a:p>
              <a:pPr algn="ctr">
                <a:lnSpc>
                  <a:spcPct val="90000"/>
                </a:lnSpc>
                <a:defRPr/>
              </a:pPr>
              <a:r>
                <a:rPr lang="en-US" altLang="en-US" sz="1350" b="1">
                  <a:solidFill>
                    <a:schemeClr val="bg1"/>
                  </a:solidFill>
                  <a:latin typeface="Arial" charset="0"/>
                  <a:ea typeface="Arial" charset="0"/>
                  <a:cs typeface="Arial" charset="0"/>
                </a:rPr>
                <a:t>Application</a:t>
              </a:r>
            </a:p>
          </p:txBody>
        </p:sp>
      </p:grpSp>
      <p:grpSp>
        <p:nvGrpSpPr>
          <p:cNvPr id="27" name="Group 34"/>
          <p:cNvGrpSpPr>
            <a:grpSpLocks/>
          </p:cNvGrpSpPr>
          <p:nvPr/>
        </p:nvGrpSpPr>
        <p:grpSpPr bwMode="auto">
          <a:xfrm>
            <a:off x="3427245" y="5460889"/>
            <a:ext cx="1444625" cy="463550"/>
            <a:chOff x="744849" y="3618797"/>
            <a:chExt cx="1564241" cy="500776"/>
          </a:xfrm>
        </p:grpSpPr>
        <p:pic>
          <p:nvPicPr>
            <p:cNvPr id="28" name="Picture 4" descr="http://www.andrehonsberg.com/media/3pee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49" y="3641417"/>
              <a:ext cx="478156" cy="47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ounded Rectangle 37"/>
            <p:cNvSpPr>
              <a:spLocks noChangeArrowheads="1"/>
            </p:cNvSpPr>
            <p:nvPr/>
          </p:nvSpPr>
          <p:spPr bwMode="auto">
            <a:xfrm>
              <a:off x="1303507" y="3618797"/>
              <a:ext cx="1005583" cy="454472"/>
            </a:xfrm>
            <a:prstGeom prst="roundRect">
              <a:avLst>
                <a:gd name="adj" fmla="val 16667"/>
              </a:avLst>
            </a:prstGeom>
            <a:solidFill>
              <a:srgbClr val="00B050"/>
            </a:solidFill>
            <a:ln w="9525" algn="ctr">
              <a:solidFill>
                <a:schemeClr val="tx1"/>
              </a:solidFill>
              <a:round/>
              <a:headEnd/>
              <a:tailEnd/>
            </a:ln>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defRPr/>
              </a:pPr>
              <a:r>
                <a:rPr lang="en-US" altLang="en-US" sz="1350" b="1">
                  <a:solidFill>
                    <a:schemeClr val="bg1"/>
                  </a:solidFill>
                  <a:latin typeface="Arial" charset="0"/>
                  <a:ea typeface="Arial" charset="0"/>
                  <a:cs typeface="Arial" charset="0"/>
                </a:rPr>
                <a:t>Client  3</a:t>
              </a:r>
            </a:p>
            <a:p>
              <a:pPr algn="ctr">
                <a:lnSpc>
                  <a:spcPct val="90000"/>
                </a:lnSpc>
                <a:defRPr/>
              </a:pPr>
              <a:r>
                <a:rPr lang="en-US" altLang="en-US" sz="1350" b="1">
                  <a:solidFill>
                    <a:schemeClr val="bg1"/>
                  </a:solidFill>
                  <a:latin typeface="Arial" charset="0"/>
                  <a:ea typeface="Arial" charset="0"/>
                  <a:cs typeface="Arial" charset="0"/>
                </a:rPr>
                <a:t>Application</a:t>
              </a:r>
            </a:p>
          </p:txBody>
        </p:sp>
      </p:grpSp>
      <p:cxnSp>
        <p:nvCxnSpPr>
          <p:cNvPr id="30" name="Elbow Connector 34"/>
          <p:cNvCxnSpPr>
            <a:cxnSpLocks noChangeShapeType="1"/>
          </p:cNvCxnSpPr>
          <p:nvPr/>
        </p:nvCxnSpPr>
        <p:spPr bwMode="auto">
          <a:xfrm rot="10800000">
            <a:off x="4937221" y="5313251"/>
            <a:ext cx="368300" cy="233363"/>
          </a:xfrm>
          <a:prstGeom prst="bentConnector3">
            <a:avLst>
              <a:gd name="adj1" fmla="val 39407"/>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 name="TextBox 39"/>
          <p:cNvSpPr txBox="1">
            <a:spLocks noChangeArrowheads="1"/>
          </p:cNvSpPr>
          <p:nvPr/>
        </p:nvSpPr>
        <p:spPr bwMode="auto">
          <a:xfrm>
            <a:off x="9678026" y="4110004"/>
            <a:ext cx="930275" cy="3000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defRPr/>
            </a:pPr>
            <a:r>
              <a:rPr lang="en-US" altLang="en-US" sz="1350">
                <a:solidFill>
                  <a:schemeClr val="tx1"/>
                </a:solidFill>
                <a:latin typeface="Arial" charset="0"/>
                <a:ea typeface="Arial" charset="0"/>
                <a:cs typeface="Arial" charset="0"/>
              </a:rPr>
              <a:t>Robots</a:t>
            </a:r>
          </a:p>
        </p:txBody>
      </p:sp>
      <p:sp>
        <p:nvSpPr>
          <p:cNvPr id="32" name="TextBox 39"/>
          <p:cNvSpPr txBox="1">
            <a:spLocks noChangeArrowheads="1"/>
          </p:cNvSpPr>
          <p:nvPr/>
        </p:nvSpPr>
        <p:spPr bwMode="auto">
          <a:xfrm>
            <a:off x="9705014" y="3511516"/>
            <a:ext cx="930275" cy="3000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defRPr/>
            </a:pPr>
            <a:r>
              <a:rPr lang="en-US" altLang="en-US" sz="1350">
                <a:solidFill>
                  <a:schemeClr val="tx1"/>
                </a:solidFill>
                <a:latin typeface="Arial" charset="0"/>
                <a:ea typeface="Arial" charset="0"/>
                <a:cs typeface="Arial" charset="0"/>
              </a:rPr>
              <a:t>Robots</a:t>
            </a:r>
          </a:p>
        </p:txBody>
      </p:sp>
      <p:sp>
        <p:nvSpPr>
          <p:cNvPr id="33" name="Minus 32"/>
          <p:cNvSpPr/>
          <p:nvPr/>
        </p:nvSpPr>
        <p:spPr bwMode="auto">
          <a:xfrm rot="16200000">
            <a:off x="7350252" y="4616416"/>
            <a:ext cx="1928812" cy="795337"/>
          </a:xfrm>
          <a:prstGeom prst="mathMinus">
            <a:avLst/>
          </a:prstGeom>
          <a:solidFill>
            <a:srgbClr val="FFC000"/>
          </a:solidFill>
          <a:ln w="9525" cap="flat" cmpd="sng" algn="ctr">
            <a:solidFill>
              <a:schemeClr val="tx1"/>
            </a:solidFill>
            <a:prstDash val="solid"/>
            <a:round/>
            <a:headEnd type="none" w="med" len="med"/>
            <a:tailEnd type="none" w="med" len="med"/>
          </a:ln>
          <a:effectLst/>
          <a:extLst/>
        </p:spPr>
        <p:txBody>
          <a:bodyPr wrap="none" anchor="ctr"/>
          <a:lstStyle/>
          <a:p>
            <a:pPr algn="ctr">
              <a:lnSpc>
                <a:spcPct val="90000"/>
              </a:lnSpc>
              <a:defRPr/>
            </a:pPr>
            <a:r>
              <a:rPr lang="en-US" sz="1215" dirty="0">
                <a:solidFill>
                  <a:srgbClr val="FF0000"/>
                </a:solidFill>
                <a:latin typeface="Arial" charset="0"/>
                <a:ea typeface="Arial" charset="0"/>
                <a:cs typeface="Arial" charset="0"/>
              </a:rPr>
              <a:t>Firewall</a:t>
            </a:r>
          </a:p>
        </p:txBody>
      </p:sp>
      <p:sp>
        <p:nvSpPr>
          <p:cNvPr id="10" name="Cloud 9"/>
          <p:cNvSpPr/>
          <p:nvPr/>
        </p:nvSpPr>
        <p:spPr bwMode="auto">
          <a:xfrm>
            <a:off x="5995819" y="4606814"/>
            <a:ext cx="1522414" cy="1239837"/>
          </a:xfrm>
          <a:prstGeom prst="cloud">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defRPr/>
            </a:pPr>
            <a:r>
              <a:rPr lang="en-US" sz="1215" dirty="0">
                <a:latin typeface="Arial" charset="0"/>
                <a:ea typeface="Arial" charset="0"/>
                <a:cs typeface="Arial" charset="0"/>
              </a:rPr>
              <a:t>Internet</a:t>
            </a:r>
          </a:p>
        </p:txBody>
      </p:sp>
      <p:sp>
        <p:nvSpPr>
          <p:cNvPr id="118" name="TextBox 22"/>
          <p:cNvSpPr txBox="1">
            <a:spLocks noChangeArrowheads="1"/>
          </p:cNvSpPr>
          <p:nvPr/>
        </p:nvSpPr>
        <p:spPr bwMode="auto">
          <a:xfrm>
            <a:off x="8398501" y="5558862"/>
            <a:ext cx="24257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defRPr/>
            </a:pPr>
            <a:r>
              <a:rPr lang="en-US" altLang="en-US" sz="1350" b="1" dirty="0">
                <a:latin typeface="Arial" charset="0"/>
                <a:ea typeface="Arial" charset="0"/>
                <a:cs typeface="Arial" charset="0"/>
              </a:rPr>
              <a:t>IBM Cloud (Amsterdam </a:t>
            </a:r>
          </a:p>
          <a:p>
            <a:pPr algn="ctr">
              <a:defRPr/>
            </a:pPr>
            <a:r>
              <a:rPr lang="en-US" altLang="en-US" sz="1350" b="1" dirty="0">
                <a:latin typeface="Arial" charset="0"/>
                <a:ea typeface="Arial" charset="0"/>
                <a:cs typeface="Arial" charset="0"/>
              </a:rPr>
              <a:t>&amp; London Sites) </a:t>
            </a:r>
          </a:p>
        </p:txBody>
      </p:sp>
      <p:sp>
        <p:nvSpPr>
          <p:cNvPr id="6145" name="Rectangle 6144"/>
          <p:cNvSpPr/>
          <p:nvPr/>
        </p:nvSpPr>
        <p:spPr>
          <a:xfrm>
            <a:off x="1184276" y="946745"/>
            <a:ext cx="7214225" cy="3083921"/>
          </a:xfrm>
          <a:prstGeom prst="rect">
            <a:avLst/>
          </a:prstGeom>
        </p:spPr>
        <p:txBody>
          <a:bodyPr wrap="square">
            <a:spAutoFit/>
          </a:bodyPr>
          <a:lstStyle/>
          <a:p>
            <a:pPr algn="just">
              <a:defRPr/>
            </a:pPr>
            <a:r>
              <a:rPr lang="en-US" altLang="en-US" sz="1215" dirty="0">
                <a:latin typeface="Arial" charset="0"/>
                <a:ea typeface="Arial" charset="0"/>
                <a:cs typeface="Arial" charset="0"/>
              </a:rPr>
              <a:t>All components are deployed across IBM Cloud (Amsterdam / London) and are part of the IBM enclave which is isolated from other areas in IBM Cloud. </a:t>
            </a:r>
            <a:r>
              <a:rPr lang="en-US" sz="1215" dirty="0">
                <a:latin typeface="Arial" charset="0"/>
                <a:ea typeface="Arial" charset="0"/>
                <a:cs typeface="Arial" charset="0"/>
              </a:rPr>
              <a:t>Blueprism robots can connect to the client network or applications in two ways:</a:t>
            </a:r>
          </a:p>
          <a:p>
            <a:pPr algn="just">
              <a:defRPr/>
            </a:pPr>
            <a:endParaRPr lang="en-US" sz="1215" b="1" dirty="0">
              <a:latin typeface="Arial" charset="0"/>
              <a:ea typeface="Arial" charset="0"/>
              <a:cs typeface="Arial" charset="0"/>
            </a:endParaRPr>
          </a:p>
          <a:p>
            <a:pPr algn="just">
              <a:defRPr/>
            </a:pPr>
            <a:r>
              <a:rPr lang="en-US" sz="1215" b="1" u="sng" dirty="0">
                <a:latin typeface="Arial" charset="0"/>
                <a:ea typeface="Arial" charset="0"/>
                <a:cs typeface="Arial" charset="0"/>
              </a:rPr>
              <a:t>Direct Internet VPN</a:t>
            </a:r>
          </a:p>
          <a:p>
            <a:pPr algn="just">
              <a:defRPr/>
            </a:pPr>
            <a:endParaRPr lang="en-US" sz="1215" b="1" u="sng" dirty="0">
              <a:latin typeface="Arial" charset="0"/>
              <a:ea typeface="Arial" charset="0"/>
              <a:cs typeface="Arial" charset="0"/>
            </a:endParaRPr>
          </a:p>
          <a:p>
            <a:pPr marL="171445" indent="-171445" algn="just">
              <a:buFont typeface="Arial" panose="020B0604020202020204" pitchFamily="34" charset="0"/>
              <a:buChar char="•"/>
            </a:pPr>
            <a:r>
              <a:rPr lang="en-US" sz="1215" b="1" dirty="0">
                <a:latin typeface="Arial" charset="0"/>
                <a:ea typeface="Arial" charset="0"/>
                <a:cs typeface="Arial" charset="0"/>
              </a:rPr>
              <a:t>Site-2-Site (S2S) VPN</a:t>
            </a:r>
            <a:r>
              <a:rPr lang="en-US" sz="1215" dirty="0">
                <a:latin typeface="Arial" charset="0"/>
                <a:ea typeface="Arial" charset="0"/>
                <a:cs typeface="Arial" charset="0"/>
              </a:rPr>
              <a:t> directly to the Client Network. A site-to-site VPN is configured over the internet to securely connect the IBM secured enclave to the customer. The robots using this method are totally isolated from the Internet. The automated flow is routed into the VPN tunnel.</a:t>
            </a:r>
          </a:p>
          <a:p>
            <a:pPr marL="171445" indent="-171445" algn="just">
              <a:buFont typeface="Arial" panose="020B0604020202020204" pitchFamily="34" charset="0"/>
              <a:buChar char="•"/>
            </a:pPr>
            <a:endParaRPr lang="en-US" sz="1215" dirty="0">
              <a:latin typeface="Arial" charset="0"/>
              <a:ea typeface="Arial" charset="0"/>
              <a:cs typeface="Arial" charset="0"/>
            </a:endParaRPr>
          </a:p>
          <a:p>
            <a:pPr marL="171445" indent="-171445">
              <a:buFont typeface="Arial" panose="020B0604020202020204" pitchFamily="34" charset="0"/>
              <a:buChar char="•"/>
            </a:pPr>
            <a:r>
              <a:rPr lang="en-US" sz="1215" b="1" dirty="0">
                <a:latin typeface="Arial" charset="0"/>
                <a:ea typeface="Arial" charset="0"/>
                <a:cs typeface="Arial" charset="0"/>
              </a:rPr>
              <a:t>Via SSL VPN </a:t>
            </a:r>
            <a:r>
              <a:rPr lang="en-US" sz="1215" dirty="0">
                <a:latin typeface="Arial" charset="0"/>
                <a:ea typeface="Arial" charset="0"/>
                <a:cs typeface="Arial" charset="0"/>
              </a:rPr>
              <a:t>- The VPN connection is initiated from the robot to the customer SSL VPN. The robot runs an SSL VPN client application if required. The automated flow is then encapsulated into the SSL VPN Connection. The firewall in the IBM secured enclave prohibits any flow between the robot and other customers or the Internet.</a:t>
            </a:r>
          </a:p>
          <a:p>
            <a:pPr marL="171445" indent="-171445">
              <a:buFont typeface="Arial" panose="020B0604020202020204" pitchFamily="34" charset="0"/>
              <a:buChar char="•"/>
            </a:pPr>
            <a:endParaRPr lang="en-US" sz="1215" dirty="0">
              <a:latin typeface="Arial" charset="0"/>
              <a:ea typeface="Arial" charset="0"/>
              <a:cs typeface="Arial" charset="0"/>
            </a:endParaRPr>
          </a:p>
          <a:p>
            <a:endParaRPr lang="en-GB" sz="1215" dirty="0">
              <a:latin typeface="Arial" charset="0"/>
              <a:ea typeface="Arial" charset="0"/>
              <a:cs typeface="Arial" charset="0"/>
            </a:endParaRPr>
          </a:p>
        </p:txBody>
      </p:sp>
      <p:sp>
        <p:nvSpPr>
          <p:cNvPr id="34" name="Rectangle 33"/>
          <p:cNvSpPr/>
          <p:nvPr/>
        </p:nvSpPr>
        <p:spPr>
          <a:xfrm>
            <a:off x="829409" y="290265"/>
            <a:ext cx="10752992" cy="466281"/>
          </a:xfrm>
          <a:prstGeom prst="rect">
            <a:avLst/>
          </a:prstGeom>
        </p:spPr>
        <p:txBody>
          <a:bodyPr wrap="square">
            <a:spAutoFit/>
          </a:bodyPr>
          <a:lstStyle/>
          <a:p>
            <a:pPr algn="just"/>
            <a:r>
              <a:rPr lang="en-US" sz="2430" b="1" dirty="0">
                <a:solidFill>
                  <a:srgbClr val="002060"/>
                </a:solidFill>
                <a:latin typeface="Arial" charset="0"/>
                <a:ea typeface="Arial" charset="0"/>
                <a:cs typeface="Arial" charset="0"/>
              </a:rPr>
              <a:t>High Level Architecture: IBM Cloud</a:t>
            </a:r>
          </a:p>
        </p:txBody>
      </p:sp>
      <p:sp>
        <p:nvSpPr>
          <p:cNvPr id="36" name="Slide Number Placeholder 1">
            <a:extLst>
              <a:ext uri="{FF2B5EF4-FFF2-40B4-BE49-F238E27FC236}">
                <a16:creationId xmlns:a16="http://schemas.microsoft.com/office/drawing/2014/main" xmlns="" id="{14AD722F-E1AF-467B-895D-52ADC17C4ED8}"/>
              </a:ext>
            </a:extLst>
          </p:cNvPr>
          <p:cNvSpPr txBox="1">
            <a:spLocks/>
          </p:cNvSpPr>
          <p:nvPr/>
        </p:nvSpPr>
        <p:spPr>
          <a:xfrm>
            <a:off x="8786870" y="640605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57F1E4F-1CFF-5643-939E-217C01CDF565}" type="slidenum">
              <a:rPr lang="en-US" sz="1200" smtClean="0">
                <a:solidFill>
                  <a:prstClr val="black">
                    <a:tint val="75000"/>
                  </a:prstClr>
                </a:solidFill>
                <a:latin typeface="Calibri" panose="020F0502020204030204"/>
              </a:rPr>
              <a:pPr algn="r">
                <a:defRPr/>
              </a:pPr>
              <a:t>12</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73770258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lide Number Placeholder 3"/>
          <p:cNvSpPr txBox="1">
            <a:spLocks noGrp="1"/>
          </p:cNvSpPr>
          <p:nvPr/>
        </p:nvSpPr>
        <p:spPr bwMode="auto">
          <a:xfrm>
            <a:off x="1473201" y="6534151"/>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639824A8-3218-4534-8846-24E542327636}" type="slidenum">
              <a:rPr lang="en-US" altLang="en-US" sz="801">
                <a:solidFill>
                  <a:schemeClr val="bg1"/>
                </a:solidFill>
              </a:rPr>
              <a:pPr eaLnBrk="1" hangingPunct="1">
                <a:spcBef>
                  <a:spcPct val="0"/>
                </a:spcBef>
                <a:buClrTx/>
                <a:buFontTx/>
                <a:buNone/>
              </a:pPr>
              <a:t>13</a:t>
            </a:fld>
            <a:endParaRPr lang="en-US" altLang="en-US" sz="801">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0" r="23949" b="14685"/>
          <a:stretch/>
        </p:blipFill>
        <p:spPr>
          <a:xfrm>
            <a:off x="829409" y="741977"/>
            <a:ext cx="8221455" cy="5654666"/>
          </a:xfrm>
          <a:prstGeom prst="rect">
            <a:avLst/>
          </a:prstGeom>
        </p:spPr>
      </p:pic>
      <p:sp>
        <p:nvSpPr>
          <p:cNvPr id="6" name="Rectangle 5"/>
          <p:cNvSpPr/>
          <p:nvPr/>
        </p:nvSpPr>
        <p:spPr>
          <a:xfrm>
            <a:off x="829409" y="290265"/>
            <a:ext cx="10752992" cy="466281"/>
          </a:xfrm>
          <a:prstGeom prst="rect">
            <a:avLst/>
          </a:prstGeom>
        </p:spPr>
        <p:txBody>
          <a:bodyPr wrap="square">
            <a:spAutoFit/>
          </a:bodyPr>
          <a:lstStyle/>
          <a:p>
            <a:pPr algn="just"/>
            <a:r>
              <a:rPr lang="en-US" sz="2430" b="1" dirty="0">
                <a:solidFill>
                  <a:srgbClr val="002060"/>
                </a:solidFill>
                <a:latin typeface="Arial" charset="0"/>
                <a:ea typeface="Arial" charset="0"/>
                <a:cs typeface="Arial" charset="0"/>
              </a:rPr>
              <a:t>High Level Architecture: S2S Internet VPN</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77829" t="72355" b="6038"/>
          <a:stretch/>
        </p:blipFill>
        <p:spPr>
          <a:xfrm>
            <a:off x="8296794" y="726538"/>
            <a:ext cx="3128190" cy="1870364"/>
          </a:xfrm>
          <a:prstGeom prst="rect">
            <a:avLst/>
          </a:prstGeom>
          <a:ln>
            <a:solidFill>
              <a:schemeClr val="accent6">
                <a:lumMod val="20000"/>
                <a:lumOff val="80000"/>
              </a:schemeClr>
            </a:solidFill>
          </a:ln>
        </p:spPr>
      </p:pic>
      <p:sp>
        <p:nvSpPr>
          <p:cNvPr id="9" name="Slide Number Placeholder 1">
            <a:extLst>
              <a:ext uri="{FF2B5EF4-FFF2-40B4-BE49-F238E27FC236}">
                <a16:creationId xmlns:a16="http://schemas.microsoft.com/office/drawing/2014/main" xmlns="" id="{4251DE22-9AD9-4569-B843-C4195A1C1957}"/>
              </a:ext>
            </a:extLst>
          </p:cNvPr>
          <p:cNvSpPr txBox="1">
            <a:spLocks/>
          </p:cNvSpPr>
          <p:nvPr/>
        </p:nvSpPr>
        <p:spPr>
          <a:xfrm>
            <a:off x="8786870" y="640605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57F1E4F-1CFF-5643-939E-217C01CDF565}" type="slidenum">
              <a:rPr lang="en-US" sz="1200" smtClean="0">
                <a:solidFill>
                  <a:prstClr val="black">
                    <a:tint val="75000"/>
                  </a:prstClr>
                </a:solidFill>
                <a:latin typeface="Calibri" panose="020F0502020204030204"/>
              </a:rPr>
              <a:pPr algn="r">
                <a:defRPr/>
              </a:pPr>
              <a:t>13</a:t>
            </a:fld>
            <a:endParaRPr lang="en-US" sz="1200" dirty="0">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xmlns="" id="{E5529DF3-A157-426B-9762-1B186A48738B}"/>
              </a:ext>
            </a:extLst>
          </p:cNvPr>
          <p:cNvGrpSpPr/>
          <p:nvPr/>
        </p:nvGrpSpPr>
        <p:grpSpPr>
          <a:xfrm>
            <a:off x="2882136" y="1561976"/>
            <a:ext cx="1520562" cy="4554047"/>
            <a:chOff x="2882136" y="1561976"/>
            <a:chExt cx="1520562" cy="4554047"/>
          </a:xfrm>
        </p:grpSpPr>
        <p:sp>
          <p:nvSpPr>
            <p:cNvPr id="3" name="Rectangle 2">
              <a:extLst>
                <a:ext uri="{FF2B5EF4-FFF2-40B4-BE49-F238E27FC236}">
                  <a16:creationId xmlns:a16="http://schemas.microsoft.com/office/drawing/2014/main" xmlns="" id="{D04A3A43-C101-426A-A45F-66B10542B67C}"/>
                </a:ext>
              </a:extLst>
            </p:cNvPr>
            <p:cNvSpPr/>
            <p:nvPr/>
          </p:nvSpPr>
          <p:spPr>
            <a:xfrm>
              <a:off x="2882136" y="5906703"/>
              <a:ext cx="378858" cy="209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27B817C8-CE69-4CF8-80AB-4097B8967800}"/>
                </a:ext>
              </a:extLst>
            </p:cNvPr>
            <p:cNvPicPr>
              <a:picLocks noChangeAspect="1"/>
            </p:cNvPicPr>
            <p:nvPr/>
          </p:nvPicPr>
          <p:blipFill rotWithShape="1">
            <a:blip r:embed="rId2">
              <a:extLst>
                <a:ext uri="{28A0092B-C50C-407E-A947-70E740481C1C}">
                  <a14:useLocalDpi xmlns:a14="http://schemas.microsoft.com/office/drawing/2010/main" val="0"/>
                </a:ext>
              </a:extLst>
            </a:blip>
            <a:srcRect l="1773" t="30582" r="93529" b="65956"/>
            <a:stretch/>
          </p:blipFill>
          <p:spPr>
            <a:xfrm>
              <a:off x="3895207" y="1561976"/>
              <a:ext cx="507491" cy="229495"/>
            </a:xfrm>
            <a:prstGeom prst="rect">
              <a:avLst/>
            </a:prstGeom>
          </p:spPr>
        </p:pic>
      </p:grpSp>
    </p:spTree>
    <p:extLst>
      <p:ext uri="{BB962C8B-B14F-4D97-AF65-F5344CB8AC3E}">
        <p14:creationId xmlns:p14="http://schemas.microsoft.com/office/powerpoint/2010/main" val="193729777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lide Number Placeholder 3"/>
          <p:cNvSpPr txBox="1">
            <a:spLocks noGrp="1"/>
          </p:cNvSpPr>
          <p:nvPr/>
        </p:nvSpPr>
        <p:spPr bwMode="auto">
          <a:xfrm>
            <a:off x="1473201" y="6534151"/>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639824A8-3218-4534-8846-24E542327636}" type="slidenum">
              <a:rPr lang="en-US" altLang="en-US" sz="801">
                <a:solidFill>
                  <a:schemeClr val="bg1"/>
                </a:solidFill>
              </a:rPr>
              <a:pPr eaLnBrk="1" hangingPunct="1">
                <a:spcBef>
                  <a:spcPct val="0"/>
                </a:spcBef>
                <a:buClrTx/>
                <a:buFontTx/>
                <a:buNone/>
              </a:pPr>
              <a:t>14</a:t>
            </a:fld>
            <a:endParaRPr lang="en-US" altLang="en-US" sz="801">
              <a:solidFill>
                <a:schemeClr val="bg1"/>
              </a:solidFill>
            </a:endParaRPr>
          </a:p>
        </p:txBody>
      </p:sp>
      <p:sp>
        <p:nvSpPr>
          <p:cNvPr id="6" name="Rectangle 5"/>
          <p:cNvSpPr/>
          <p:nvPr/>
        </p:nvSpPr>
        <p:spPr>
          <a:xfrm>
            <a:off x="829409" y="290265"/>
            <a:ext cx="10752992" cy="466281"/>
          </a:xfrm>
          <a:prstGeom prst="rect">
            <a:avLst/>
          </a:prstGeom>
        </p:spPr>
        <p:txBody>
          <a:bodyPr wrap="square">
            <a:spAutoFit/>
          </a:bodyPr>
          <a:lstStyle/>
          <a:p>
            <a:pPr algn="just"/>
            <a:r>
              <a:rPr lang="en-US" sz="2430" b="1" dirty="0">
                <a:solidFill>
                  <a:srgbClr val="002060"/>
                </a:solidFill>
                <a:latin typeface="Arial" charset="0"/>
                <a:ea typeface="Arial" charset="0"/>
                <a:cs typeface="Arial" charset="0"/>
              </a:rPr>
              <a:t>High Level Architecture: SSL Internet VPN</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79538" t="70802" r="395" b="11947"/>
          <a:stretch/>
        </p:blipFill>
        <p:spPr>
          <a:xfrm>
            <a:off x="9288088" y="726539"/>
            <a:ext cx="1901425" cy="1035089"/>
          </a:xfrm>
          <a:prstGeom prst="rect">
            <a:avLst/>
          </a:prstGeom>
          <a:ln>
            <a:solidFill>
              <a:schemeClr val="accent6">
                <a:lumMod val="20000"/>
                <a:lumOff val="80000"/>
              </a:schemeClr>
            </a:solidFill>
          </a:ln>
        </p:spPr>
      </p:pic>
      <p:sp>
        <p:nvSpPr>
          <p:cNvPr id="9" name="Slide Number Placeholder 1">
            <a:extLst>
              <a:ext uri="{FF2B5EF4-FFF2-40B4-BE49-F238E27FC236}">
                <a16:creationId xmlns:a16="http://schemas.microsoft.com/office/drawing/2014/main" xmlns="" id="{1EFC6AA7-3306-40D2-8BD2-B8A645A55C10}"/>
              </a:ext>
            </a:extLst>
          </p:cNvPr>
          <p:cNvSpPr txBox="1">
            <a:spLocks/>
          </p:cNvSpPr>
          <p:nvPr/>
        </p:nvSpPr>
        <p:spPr>
          <a:xfrm>
            <a:off x="8786870" y="640605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57F1E4F-1CFF-5643-939E-217C01CDF565}" type="slidenum">
              <a:rPr lang="en-US" sz="1200" smtClean="0">
                <a:solidFill>
                  <a:prstClr val="black">
                    <a:tint val="75000"/>
                  </a:prstClr>
                </a:solidFill>
                <a:latin typeface="Calibri" panose="020F0502020204030204"/>
              </a:rPr>
              <a:pPr algn="r">
                <a:defRPr/>
              </a:pPr>
              <a:t>14</a:t>
            </a:fld>
            <a:endParaRPr lang="en-US" sz="1200" dirty="0">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xmlns="" id="{648B7866-2CF9-42B8-A0C6-1E3849256DEA}"/>
              </a:ext>
            </a:extLst>
          </p:cNvPr>
          <p:cNvGrpSpPr/>
          <p:nvPr/>
        </p:nvGrpSpPr>
        <p:grpSpPr>
          <a:xfrm>
            <a:off x="829409" y="726538"/>
            <a:ext cx="7710533" cy="5568415"/>
            <a:chOff x="829409" y="726538"/>
            <a:chExt cx="7710533" cy="5568415"/>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57" r="22732" b="11476"/>
            <a:stretch/>
          </p:blipFill>
          <p:spPr>
            <a:xfrm>
              <a:off x="829409" y="726538"/>
              <a:ext cx="7710533" cy="5568415"/>
            </a:xfrm>
            <a:prstGeom prst="rect">
              <a:avLst/>
            </a:prstGeom>
          </p:spPr>
        </p:pic>
        <p:pic>
          <p:nvPicPr>
            <p:cNvPr id="10" name="Picture 9">
              <a:extLst>
                <a:ext uri="{FF2B5EF4-FFF2-40B4-BE49-F238E27FC236}">
                  <a16:creationId xmlns:a16="http://schemas.microsoft.com/office/drawing/2014/main" xmlns="" id="{F8778012-1004-4398-9D80-93654148646F}"/>
                </a:ext>
              </a:extLst>
            </p:cNvPr>
            <p:cNvPicPr>
              <a:picLocks noChangeAspect="1"/>
            </p:cNvPicPr>
            <p:nvPr/>
          </p:nvPicPr>
          <p:blipFill rotWithShape="1">
            <a:blip r:embed="rId3">
              <a:extLst>
                <a:ext uri="{28A0092B-C50C-407E-A947-70E740481C1C}">
                  <a14:useLocalDpi xmlns:a14="http://schemas.microsoft.com/office/drawing/2010/main" val="0"/>
                </a:ext>
              </a:extLst>
            </a:blip>
            <a:srcRect l="1773" t="30582" r="93529" b="65956"/>
            <a:stretch/>
          </p:blipFill>
          <p:spPr>
            <a:xfrm>
              <a:off x="3590165" y="1494720"/>
              <a:ext cx="507491" cy="229495"/>
            </a:xfrm>
            <a:prstGeom prst="rect">
              <a:avLst/>
            </a:prstGeom>
          </p:spPr>
        </p:pic>
        <p:sp>
          <p:nvSpPr>
            <p:cNvPr id="11" name="Rectangle 10">
              <a:extLst>
                <a:ext uri="{FF2B5EF4-FFF2-40B4-BE49-F238E27FC236}">
                  <a16:creationId xmlns:a16="http://schemas.microsoft.com/office/drawing/2014/main" xmlns="" id="{A20CAD9B-4CDE-402D-ADCB-9FB02BEA3894}"/>
                </a:ext>
              </a:extLst>
            </p:cNvPr>
            <p:cNvSpPr/>
            <p:nvPr/>
          </p:nvSpPr>
          <p:spPr>
            <a:xfrm>
              <a:off x="3075461" y="5772838"/>
              <a:ext cx="378858" cy="209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6457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defRPr/>
            </a:pPr>
            <a:fld id="{7B4B051B-BD7A-4812-995A-E6855FA63C77}" type="slidenum">
              <a:rPr lang="en-GB" altLang="en-US" smtClean="0"/>
              <a:pPr>
                <a:defRPr/>
              </a:pPr>
              <a:t>15</a:t>
            </a:fld>
            <a:endParaRPr lang="en-GB" altLang="en-US"/>
          </a:p>
        </p:txBody>
      </p:sp>
      <p:sp>
        <p:nvSpPr>
          <p:cNvPr id="6146" name="Title 1"/>
          <p:cNvSpPr>
            <a:spLocks noGrp="1"/>
          </p:cNvSpPr>
          <p:nvPr>
            <p:ph type="title" idx="4294967295"/>
          </p:nvPr>
        </p:nvSpPr>
        <p:spPr>
          <a:xfrm>
            <a:off x="1002535" y="298318"/>
            <a:ext cx="8915400" cy="492125"/>
          </a:xfrm>
        </p:spPr>
        <p:txBody>
          <a:bodyPr wrap="square">
            <a:spAutoFit/>
          </a:bodyPr>
          <a:lstStyle/>
          <a:p>
            <a:pPr algn="just"/>
            <a:r>
              <a:rPr lang="en-GB" altLang="en-US" sz="2430" b="1" dirty="0">
                <a:solidFill>
                  <a:srgbClr val="002060"/>
                </a:solidFill>
                <a:latin typeface="Arial" charset="0"/>
                <a:cs typeface="Arial" charset="0"/>
              </a:rPr>
              <a:t>Blueprism Security / Permissions Management</a:t>
            </a:r>
          </a:p>
        </p:txBody>
      </p:sp>
      <p:sp>
        <p:nvSpPr>
          <p:cNvPr id="6148" name="Slide Number Placeholder 3"/>
          <p:cNvSpPr txBox="1">
            <a:spLocks noGrp="1"/>
          </p:cNvSpPr>
          <p:nvPr/>
        </p:nvSpPr>
        <p:spPr bwMode="auto">
          <a:xfrm>
            <a:off x="1473200" y="6534150"/>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639824A8-3218-4534-8846-24E542327636}" type="slidenum">
              <a:rPr lang="en-US" altLang="en-US" sz="800">
                <a:solidFill>
                  <a:schemeClr val="bg1"/>
                </a:solidFill>
              </a:rPr>
              <a:pPr eaLnBrk="1" hangingPunct="1">
                <a:spcBef>
                  <a:spcPct val="0"/>
                </a:spcBef>
                <a:buClrTx/>
                <a:buFontTx/>
                <a:buNone/>
              </a:pPr>
              <a:t>15</a:t>
            </a:fld>
            <a:endParaRPr lang="en-US" altLang="en-US" sz="800">
              <a:solidFill>
                <a:schemeClr val="bg1"/>
              </a:solidFill>
            </a:endParaRPr>
          </a:p>
        </p:txBody>
      </p:sp>
      <p:sp>
        <p:nvSpPr>
          <p:cNvPr id="3" name="Rectangle 2"/>
          <p:cNvSpPr/>
          <p:nvPr/>
        </p:nvSpPr>
        <p:spPr>
          <a:xfrm>
            <a:off x="826265" y="850710"/>
            <a:ext cx="11038901" cy="5632311"/>
          </a:xfrm>
          <a:prstGeom prst="rect">
            <a:avLst/>
          </a:prstGeom>
        </p:spPr>
        <p:txBody>
          <a:bodyPr wrap="square">
            <a:spAutoFit/>
          </a:bodyPr>
          <a:lstStyle/>
          <a:p>
            <a:pPr marL="617220" indent="-342900">
              <a:buFont typeface="Wingdings" panose="05000000000000000000" pitchFamily="2" charset="2"/>
              <a:buChar char="§"/>
              <a:defRPr/>
            </a:pPr>
            <a:r>
              <a:rPr lang="en-US" sz="1500" b="1" dirty="0"/>
              <a:t>User Management </a:t>
            </a:r>
          </a:p>
          <a:p>
            <a:pPr marL="617220" indent="-342900">
              <a:buFont typeface="Wingdings" panose="05000000000000000000" pitchFamily="2" charset="2"/>
              <a:buChar char="§"/>
              <a:defRPr/>
            </a:pPr>
            <a:endParaRPr lang="en-US" sz="1500" b="1" dirty="0"/>
          </a:p>
          <a:p>
            <a:pPr marL="1015683" lvl="1" indent="-285750">
              <a:buFont typeface="Wingdings" panose="05000000000000000000" pitchFamily="2" charset="2"/>
              <a:buChar char="§"/>
              <a:defRPr/>
            </a:pPr>
            <a:r>
              <a:rPr lang="en-US" sz="1500" dirty="0"/>
              <a:t>Fully customisable, role based access using the principle of Least Privilege</a:t>
            </a:r>
          </a:p>
          <a:p>
            <a:pPr marL="1015683" lvl="1" indent="-285750">
              <a:buFont typeface="Wingdings" panose="05000000000000000000" pitchFamily="2" charset="2"/>
              <a:buChar char="§"/>
              <a:defRPr/>
            </a:pPr>
            <a:r>
              <a:rPr lang="en-US" sz="1500" dirty="0"/>
              <a:t>Defined separately within the context of each environment </a:t>
            </a:r>
          </a:p>
          <a:p>
            <a:pPr marL="1015683" lvl="1" indent="-285750">
              <a:buFont typeface="Wingdings" panose="05000000000000000000" pitchFamily="2" charset="2"/>
              <a:buChar char="§"/>
              <a:defRPr/>
            </a:pPr>
            <a:r>
              <a:rPr lang="en-US" sz="1500" dirty="0"/>
              <a:t>Governed centrally by means of integration with MS Active Directory</a:t>
            </a:r>
          </a:p>
          <a:p>
            <a:pPr marL="1015683" lvl="1" indent="-285750">
              <a:buFont typeface="Wingdings" panose="05000000000000000000" pitchFamily="2" charset="2"/>
              <a:buChar char="§"/>
              <a:defRPr/>
            </a:pPr>
            <a:endParaRPr lang="en-US" sz="1500" dirty="0"/>
          </a:p>
          <a:p>
            <a:pPr marL="617220" indent="-342900">
              <a:buFont typeface="Wingdings" panose="05000000000000000000" pitchFamily="2" charset="2"/>
              <a:buChar char="§"/>
              <a:defRPr/>
            </a:pPr>
            <a:r>
              <a:rPr lang="en-US" sz="1500" b="1" dirty="0"/>
              <a:t>Three Dimensional Permissions Control</a:t>
            </a:r>
          </a:p>
          <a:p>
            <a:pPr marL="617220" indent="-342900">
              <a:buFont typeface="Wingdings" panose="05000000000000000000" pitchFamily="2" charset="2"/>
              <a:buChar char="§"/>
              <a:defRPr/>
            </a:pPr>
            <a:endParaRPr lang="en-US" sz="1500" b="1" dirty="0"/>
          </a:p>
          <a:p>
            <a:pPr marL="1015683" lvl="1" indent="-285750">
              <a:buFont typeface="Wingdings" panose="05000000000000000000" pitchFamily="2" charset="2"/>
              <a:buChar char="§"/>
              <a:defRPr/>
            </a:pPr>
            <a:r>
              <a:rPr lang="en-US" sz="1500" dirty="0"/>
              <a:t>Individually controlled environments – Dev / Test / Prod</a:t>
            </a:r>
          </a:p>
          <a:p>
            <a:pPr marL="1015683" lvl="1" indent="-285750">
              <a:buFont typeface="Wingdings" panose="05000000000000000000" pitchFamily="2" charset="2"/>
              <a:buChar char="§"/>
              <a:defRPr/>
            </a:pPr>
            <a:r>
              <a:rPr lang="en-US" sz="1500" dirty="0"/>
              <a:t>Groups of Users – </a:t>
            </a:r>
            <a:r>
              <a:rPr lang="en-GB" sz="1500" dirty="0"/>
              <a:t>Developer / Test Manager / Blueprism Administrator / Process Operator / Process Manager</a:t>
            </a:r>
          </a:p>
          <a:p>
            <a:pPr marL="1015683" lvl="1" indent="-285750">
              <a:buFont typeface="Wingdings" panose="05000000000000000000" pitchFamily="2" charset="2"/>
              <a:buChar char="§"/>
              <a:defRPr/>
            </a:pPr>
            <a:r>
              <a:rPr lang="en-US" sz="1500" dirty="0"/>
              <a:t>Permissions - Create / Edit / Delete Processes / Run / Monitor  Processes / Read Process Logs / Amend system – archiving, user control, database maintenance / Import / Export configuration</a:t>
            </a:r>
          </a:p>
          <a:p>
            <a:pPr marL="1015683" lvl="1" indent="-285750">
              <a:buFont typeface="Wingdings" panose="05000000000000000000" pitchFamily="2" charset="2"/>
              <a:buChar char="§"/>
              <a:defRPr/>
            </a:pPr>
            <a:endParaRPr lang="en-US" sz="1500" dirty="0"/>
          </a:p>
          <a:p>
            <a:pPr marL="617220" indent="-342900">
              <a:buFont typeface="Wingdings" panose="05000000000000000000" pitchFamily="2" charset="2"/>
              <a:buChar char="§"/>
              <a:defRPr/>
            </a:pPr>
            <a:r>
              <a:rPr lang="en-US" sz="1500" b="1" dirty="0"/>
              <a:t>Change Management and Version Control</a:t>
            </a:r>
          </a:p>
          <a:p>
            <a:pPr marL="617220" indent="-342900">
              <a:buFont typeface="Wingdings" panose="05000000000000000000" pitchFamily="2" charset="2"/>
              <a:buChar char="§"/>
              <a:defRPr/>
            </a:pPr>
            <a:endParaRPr lang="en-US" sz="1500" b="1" dirty="0"/>
          </a:p>
          <a:p>
            <a:pPr marL="1015683" lvl="1" indent="-285750">
              <a:buFont typeface="Wingdings" panose="05000000000000000000" pitchFamily="2" charset="2"/>
              <a:buChar char="§"/>
              <a:defRPr/>
            </a:pPr>
            <a:r>
              <a:rPr lang="en-GB" sz="1500" dirty="0"/>
              <a:t>Process History performs as an audit feature and to facilitate rollback to old versions and in order to facilitate the correct interpretation of historic log files against the corresponding process, as it appeared at the time.</a:t>
            </a:r>
          </a:p>
          <a:p>
            <a:pPr marL="1015683" lvl="1" indent="-285750">
              <a:buFont typeface="Wingdings" panose="05000000000000000000" pitchFamily="2" charset="2"/>
              <a:buChar char="§"/>
              <a:defRPr/>
            </a:pPr>
            <a:endParaRPr lang="en-GB" sz="1500" dirty="0"/>
          </a:p>
          <a:p>
            <a:pPr marL="617220" indent="-342900">
              <a:buFont typeface="Wingdings" panose="05000000000000000000" pitchFamily="2" charset="2"/>
              <a:buChar char="§"/>
              <a:defRPr/>
            </a:pPr>
            <a:r>
              <a:rPr lang="en-US" sz="1500" b="1" dirty="0"/>
              <a:t>Audit and Logging </a:t>
            </a:r>
          </a:p>
          <a:p>
            <a:pPr marL="617220" indent="-342900">
              <a:buFont typeface="Wingdings" panose="05000000000000000000" pitchFamily="2" charset="2"/>
              <a:buChar char="§"/>
              <a:defRPr/>
            </a:pPr>
            <a:endParaRPr lang="en-US" sz="1500" b="1" dirty="0"/>
          </a:p>
          <a:p>
            <a:pPr marL="1015683" lvl="1" indent="-285750">
              <a:buFont typeface="Wingdings" panose="05000000000000000000" pitchFamily="2" charset="2"/>
              <a:buChar char="§"/>
              <a:defRPr/>
            </a:pPr>
            <a:r>
              <a:rPr lang="en-US" sz="1500" dirty="0"/>
              <a:t>Detailed history of activity is captured by runtime robots on a case by case basis, who record every keystroke and click of their activity in a session log. </a:t>
            </a:r>
          </a:p>
          <a:p>
            <a:pPr marL="1015683" lvl="1" indent="-285750">
              <a:buFont typeface="Wingdings" panose="05000000000000000000" pitchFamily="2" charset="2"/>
              <a:buChar char="§"/>
              <a:defRPr/>
            </a:pPr>
            <a:r>
              <a:rPr lang="en-US" sz="1500" dirty="0"/>
              <a:t>Where sensitive data (HIPAA / PCI) is concerned, the logged information can be masked or omitted. </a:t>
            </a:r>
          </a:p>
          <a:p>
            <a:pPr marL="1015683" lvl="1" indent="-285750">
              <a:buFont typeface="Wingdings" panose="05000000000000000000" pitchFamily="2" charset="2"/>
              <a:buChar char="§"/>
              <a:defRPr/>
            </a:pPr>
            <a:r>
              <a:rPr lang="en-US" sz="1500" dirty="0"/>
              <a:t>Detail of the log relates directly back to the structure of the process diagram, making it easy to interpret for business users.</a:t>
            </a:r>
            <a:endParaRPr lang="en-GB" sz="1500" dirty="0"/>
          </a:p>
        </p:txBody>
      </p:sp>
    </p:spTree>
    <p:extLst>
      <p:ext uri="{BB962C8B-B14F-4D97-AF65-F5344CB8AC3E}">
        <p14:creationId xmlns:p14="http://schemas.microsoft.com/office/powerpoint/2010/main" val="291480349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2B383B1-56DA-430C-BEA8-8B7EFB207AA8}"/>
              </a:ext>
            </a:extLst>
          </p:cNvPr>
          <p:cNvPicPr>
            <a:picLocks noChangeAspect="1"/>
          </p:cNvPicPr>
          <p:nvPr/>
        </p:nvPicPr>
        <p:blipFill rotWithShape="1">
          <a:blip r:embed="rId2">
            <a:lum bright="70000" contrast="-70000"/>
          </a:blip>
          <a:srcRect l="177" t="7910" r="-177" b="8480"/>
          <a:stretch/>
        </p:blipFill>
        <p:spPr>
          <a:xfrm>
            <a:off x="1432893" y="1383172"/>
            <a:ext cx="7195145" cy="5474828"/>
          </a:xfrm>
          <a:prstGeom prst="rect">
            <a:avLst/>
          </a:prstGeom>
        </p:spPr>
      </p:pic>
      <p:sp>
        <p:nvSpPr>
          <p:cNvPr id="2" name="Title 1">
            <a:extLst>
              <a:ext uri="{FF2B5EF4-FFF2-40B4-BE49-F238E27FC236}">
                <a16:creationId xmlns:a16="http://schemas.microsoft.com/office/drawing/2014/main" xmlns="" id="{603B858A-F3CD-4331-96F2-4A458B6E5C71}"/>
              </a:ext>
            </a:extLst>
          </p:cNvPr>
          <p:cNvSpPr>
            <a:spLocks noGrp="1"/>
          </p:cNvSpPr>
          <p:nvPr>
            <p:ph type="title"/>
          </p:nvPr>
        </p:nvSpPr>
        <p:spPr>
          <a:xfrm>
            <a:off x="2314460" y="718002"/>
            <a:ext cx="7964277" cy="590931"/>
          </a:xfrm>
        </p:spPr>
        <p:txBody>
          <a:bodyPr wrap="square">
            <a:spAutoFit/>
          </a:bodyPr>
          <a:lstStyle/>
          <a:p>
            <a:pPr algn="just"/>
            <a:r>
              <a:rPr lang="en-US" sz="3600" b="1" dirty="0">
                <a:solidFill>
                  <a:srgbClr val="002060"/>
                </a:solidFill>
                <a:latin typeface="Arial" charset="0"/>
                <a:cs typeface="Arial" charset="0"/>
              </a:rPr>
              <a:t>Automation Deep Dive analysis</a:t>
            </a:r>
          </a:p>
        </p:txBody>
      </p:sp>
      <p:sp>
        <p:nvSpPr>
          <p:cNvPr id="3" name="Content Placeholder 2">
            <a:extLst>
              <a:ext uri="{FF2B5EF4-FFF2-40B4-BE49-F238E27FC236}">
                <a16:creationId xmlns:a16="http://schemas.microsoft.com/office/drawing/2014/main" xmlns="" id="{CC4DD768-8E20-4AA2-8FA2-B1B44C119433}"/>
              </a:ext>
            </a:extLst>
          </p:cNvPr>
          <p:cNvSpPr>
            <a:spLocks noGrp="1"/>
          </p:cNvSpPr>
          <p:nvPr>
            <p:ph idx="1"/>
          </p:nvPr>
        </p:nvSpPr>
        <p:spPr/>
        <p:txBody>
          <a:bodyPr/>
          <a:lstStyle/>
          <a:p>
            <a:endParaRPr lang="en-US" dirty="0"/>
          </a:p>
          <a:p>
            <a:endParaRPr lang="en-US" dirty="0"/>
          </a:p>
          <a:p>
            <a:endParaRPr lang="en-US" dirty="0"/>
          </a:p>
          <a:p>
            <a:endParaRPr lang="en-US" dirty="0"/>
          </a:p>
          <a:p>
            <a:pPr marL="457200" lvl="1" indent="0" algn="ctr">
              <a:buNone/>
            </a:pPr>
            <a:r>
              <a:rPr lang="en-US" sz="4800" dirty="0"/>
              <a:t>L1 Incidents</a:t>
            </a:r>
          </a:p>
          <a:p>
            <a:pPr marL="457200" lvl="1" indent="0" algn="ctr">
              <a:buNone/>
            </a:pPr>
            <a:r>
              <a:rPr lang="en-US" sz="3600" dirty="0"/>
              <a:t>(01-Apr-18 to 30-Jun-18)</a:t>
            </a:r>
          </a:p>
          <a:p>
            <a:pPr marL="457200" lvl="1" indent="0" algn="ctr">
              <a:buNone/>
            </a:pPr>
            <a:r>
              <a:rPr lang="en-US" sz="3600" dirty="0"/>
              <a:t>3 months</a:t>
            </a:r>
          </a:p>
        </p:txBody>
      </p:sp>
    </p:spTree>
    <p:extLst>
      <p:ext uri="{BB962C8B-B14F-4D97-AF65-F5344CB8AC3E}">
        <p14:creationId xmlns:p14="http://schemas.microsoft.com/office/powerpoint/2010/main" val="3929832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99887" y="332454"/>
            <a:ext cx="9588795" cy="428900"/>
          </a:xfrm>
        </p:spPr>
        <p:txBody>
          <a:bodyPr wrap="square">
            <a:spAutoFit/>
          </a:bodyPr>
          <a:lstStyle/>
          <a:p>
            <a:pPr algn="just"/>
            <a:r>
              <a:rPr lang="en-US" sz="2430" b="1" dirty="0">
                <a:solidFill>
                  <a:srgbClr val="002060"/>
                </a:solidFill>
                <a:latin typeface="Arial" charset="0"/>
                <a:cs typeface="Arial" charset="0"/>
              </a:rPr>
              <a:t>Executive Summary</a:t>
            </a:r>
          </a:p>
        </p:txBody>
      </p:sp>
      <p:sp>
        <p:nvSpPr>
          <p:cNvPr id="3" name="TextBox 2">
            <a:extLst>
              <a:ext uri="{FF2B5EF4-FFF2-40B4-BE49-F238E27FC236}">
                <a16:creationId xmlns:a16="http://schemas.microsoft.com/office/drawing/2014/main" xmlns="" id="{22564E8F-2C05-426E-B865-AE1A4A62A304}"/>
              </a:ext>
            </a:extLst>
          </p:cNvPr>
          <p:cNvSpPr txBox="1"/>
          <p:nvPr/>
        </p:nvSpPr>
        <p:spPr>
          <a:xfrm>
            <a:off x="1031289" y="1033369"/>
            <a:ext cx="10874940" cy="5277727"/>
          </a:xfrm>
          <a:prstGeom prst="rect">
            <a:avLst/>
          </a:prstGeom>
          <a:noFill/>
          <a:ln>
            <a:solidFill>
              <a:schemeClr val="accent1"/>
            </a:solidFill>
          </a:ln>
          <a:effectLst>
            <a:glow rad="63500">
              <a:schemeClr val="accent1">
                <a:satMod val="175000"/>
                <a:alpha val="40000"/>
              </a:schemeClr>
            </a:glow>
          </a:effectLst>
        </p:spPr>
        <p:txBody>
          <a:bodyPr wrap="square" rtlCol="0">
            <a:spAutoFit/>
          </a:bodyPr>
          <a:lstStyle/>
          <a:p>
            <a:pPr>
              <a:lnSpc>
                <a:spcPct val="200000"/>
              </a:lnSpc>
              <a:spcBef>
                <a:spcPts val="1000"/>
              </a:spcBef>
            </a:pPr>
            <a:r>
              <a:rPr lang="en-US" sz="2000" u="sng" dirty="0"/>
              <a:t>Marriott Level 1 Support Incidents considered for the scope of Analysis ( Client Scope )</a:t>
            </a:r>
          </a:p>
          <a:p>
            <a:pPr marL="228600" indent="-228600">
              <a:lnSpc>
                <a:spcPct val="200000"/>
              </a:lnSpc>
              <a:spcBef>
                <a:spcPts val="1000"/>
              </a:spcBef>
              <a:buFont typeface="Wingdings" panose="05000000000000000000" pitchFamily="2" charset="2"/>
              <a:buChar char="v"/>
            </a:pPr>
            <a:r>
              <a:rPr lang="en-US" dirty="0"/>
              <a:t>Duration considered for the tickets is </a:t>
            </a:r>
            <a:r>
              <a:rPr lang="en-US" dirty="0">
                <a:solidFill>
                  <a:srgbClr val="0000FF"/>
                </a:solidFill>
              </a:rPr>
              <a:t>3</a:t>
            </a:r>
            <a:r>
              <a:rPr lang="en-US" dirty="0"/>
              <a:t> months. Total tickets were </a:t>
            </a:r>
            <a:r>
              <a:rPr lang="en-US" dirty="0">
                <a:solidFill>
                  <a:srgbClr val="0000FF"/>
                </a:solidFill>
              </a:rPr>
              <a:t>42803</a:t>
            </a:r>
            <a:endParaRPr lang="en-US" dirty="0"/>
          </a:p>
          <a:p>
            <a:pPr marL="228600" indent="-228600">
              <a:lnSpc>
                <a:spcPct val="200000"/>
              </a:lnSpc>
              <a:spcBef>
                <a:spcPts val="1000"/>
              </a:spcBef>
              <a:buFont typeface="Wingdings" panose="05000000000000000000" pitchFamily="2" charset="2"/>
              <a:buChar char="v"/>
            </a:pPr>
            <a:r>
              <a:rPr lang="en-US" dirty="0"/>
              <a:t>Total tickets considered for analysis is </a:t>
            </a:r>
            <a:r>
              <a:rPr lang="en-US" dirty="0">
                <a:solidFill>
                  <a:srgbClr val="0000FF"/>
                </a:solidFill>
              </a:rPr>
              <a:t>14268 per month </a:t>
            </a:r>
            <a:endParaRPr lang="en-US" dirty="0"/>
          </a:p>
          <a:p>
            <a:pPr marL="228600" indent="-228600">
              <a:lnSpc>
                <a:spcPct val="200000"/>
              </a:lnSpc>
              <a:spcBef>
                <a:spcPts val="1000"/>
              </a:spcBef>
              <a:buFont typeface="Wingdings" panose="05000000000000000000" pitchFamily="2" charset="2"/>
              <a:buChar char="v"/>
            </a:pPr>
            <a:r>
              <a:rPr lang="en-US" dirty="0"/>
              <a:t>Number of repetitive tickets found are </a:t>
            </a:r>
            <a:r>
              <a:rPr lang="en-US" dirty="0">
                <a:solidFill>
                  <a:srgbClr val="0000FF"/>
                </a:solidFill>
              </a:rPr>
              <a:t>3380</a:t>
            </a:r>
            <a:r>
              <a:rPr lang="en-US" dirty="0"/>
              <a:t>. Considered a candidate for automation using </a:t>
            </a:r>
            <a:r>
              <a:rPr lang="en-US" dirty="0">
                <a:solidFill>
                  <a:srgbClr val="0000FF"/>
                </a:solidFill>
              </a:rPr>
              <a:t>COG solution as well as RPA solution</a:t>
            </a:r>
          </a:p>
          <a:p>
            <a:pPr marL="228600" indent="-228600">
              <a:lnSpc>
                <a:spcPct val="200000"/>
              </a:lnSpc>
              <a:spcBef>
                <a:spcPts val="1000"/>
              </a:spcBef>
              <a:buFont typeface="Wingdings" panose="05000000000000000000" pitchFamily="2" charset="2"/>
              <a:buChar char="v"/>
            </a:pPr>
            <a:r>
              <a:rPr lang="en-US" dirty="0"/>
              <a:t>Out of </a:t>
            </a:r>
            <a:r>
              <a:rPr lang="en-US" dirty="0">
                <a:solidFill>
                  <a:srgbClr val="0000FF"/>
                </a:solidFill>
              </a:rPr>
              <a:t>14268</a:t>
            </a:r>
            <a:r>
              <a:rPr lang="en-US" dirty="0"/>
              <a:t> ( per month) tickets, </a:t>
            </a:r>
            <a:r>
              <a:rPr lang="en-US" dirty="0">
                <a:solidFill>
                  <a:srgbClr val="0000FF"/>
                </a:solidFill>
              </a:rPr>
              <a:t>2328</a:t>
            </a:r>
            <a:r>
              <a:rPr lang="en-US" dirty="0"/>
              <a:t> tickets can be automated . This is </a:t>
            </a:r>
            <a:r>
              <a:rPr lang="en-US" dirty="0">
                <a:solidFill>
                  <a:srgbClr val="0000FF"/>
                </a:solidFill>
              </a:rPr>
              <a:t>16 %</a:t>
            </a:r>
          </a:p>
          <a:p>
            <a:pPr marL="228600" indent="-228600">
              <a:lnSpc>
                <a:spcPct val="200000"/>
              </a:lnSpc>
              <a:spcBef>
                <a:spcPts val="1000"/>
              </a:spcBef>
              <a:buFont typeface="Wingdings" panose="05000000000000000000" pitchFamily="2" charset="2"/>
              <a:buChar char="v"/>
            </a:pPr>
            <a:r>
              <a:rPr lang="en-US" dirty="0"/>
              <a:t>Total use cases to be developed is</a:t>
            </a:r>
            <a:r>
              <a:rPr lang="en-US" dirty="0">
                <a:solidFill>
                  <a:srgbClr val="0000FF"/>
                </a:solidFill>
              </a:rPr>
              <a:t>  10</a:t>
            </a:r>
          </a:p>
          <a:p>
            <a:pPr marL="228600" indent="-228600">
              <a:lnSpc>
                <a:spcPct val="200000"/>
              </a:lnSpc>
              <a:spcBef>
                <a:spcPts val="1000"/>
              </a:spcBef>
              <a:buFont typeface="Wingdings" panose="05000000000000000000" pitchFamily="2" charset="2"/>
              <a:buChar char="v"/>
            </a:pPr>
            <a:r>
              <a:rPr lang="en-US" dirty="0"/>
              <a:t>We found repetitive “HOW-TO” questions on reports, reservations , posting etc. </a:t>
            </a:r>
          </a:p>
        </p:txBody>
      </p:sp>
      <p:sp>
        <p:nvSpPr>
          <p:cNvPr id="4" name="Slide Number Placeholder 1">
            <a:extLst>
              <a:ext uri="{FF2B5EF4-FFF2-40B4-BE49-F238E27FC236}">
                <a16:creationId xmlns:a16="http://schemas.microsoft.com/office/drawing/2014/main" xmlns="" id="{85E49B1B-6789-495E-B253-932D05D3CC4A}"/>
              </a:ext>
            </a:extLst>
          </p:cNvPr>
          <p:cNvSpPr>
            <a:spLocks noGrp="1"/>
          </p:cNvSpPr>
          <p:nvPr>
            <p:ph type="sldNum" sz="quarter" idx="12"/>
          </p:nvPr>
        </p:nvSpPr>
        <p:spPr>
          <a:xfrm>
            <a:off x="8786870" y="64060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709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7919562" y="1834479"/>
            <a:ext cx="3948872" cy="3830422"/>
          </a:xfrm>
          <a:prstGeom prst="roundRect">
            <a:avLst>
              <a:gd name="adj" fmla="val 3965"/>
            </a:avLst>
          </a:prstGeom>
          <a:solidFill>
            <a:srgbClr val="FCFFFF"/>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lstStyle/>
          <a:p>
            <a:pPr marL="342900" lvl="2" indent="-171450">
              <a:spcBef>
                <a:spcPct val="50000"/>
              </a:spcBef>
              <a:buFont typeface="Wingdings" panose="05000000000000000000" pitchFamily="2" charset="2"/>
              <a:buChar char="q"/>
            </a:pPr>
            <a:r>
              <a:rPr lang="en-US" sz="1400" b="1" dirty="0">
                <a:solidFill>
                  <a:schemeClr val="accent1">
                    <a:lumMod val="75000"/>
                  </a:schemeClr>
                </a:solidFill>
              </a:rPr>
              <a:t> The L1 tickets are mostly can be resolved by implementing the Cog solution.</a:t>
            </a:r>
          </a:p>
          <a:p>
            <a:pPr marL="342900" lvl="2" indent="-171450">
              <a:spcBef>
                <a:spcPct val="50000"/>
              </a:spcBef>
              <a:buFont typeface="Wingdings" panose="05000000000000000000" pitchFamily="2" charset="2"/>
              <a:buChar char="q"/>
            </a:pPr>
            <a:r>
              <a:rPr lang="en-US" sz="1400" b="1" dirty="0">
                <a:solidFill>
                  <a:schemeClr val="accent1">
                    <a:lumMod val="75000"/>
                  </a:schemeClr>
                </a:solidFill>
              </a:rPr>
              <a:t>The Helpdesk overall percentage of L1 ticket will potentially go down over a period of time as the Cog curation will increase. </a:t>
            </a:r>
          </a:p>
          <a:p>
            <a:pPr marL="342900" lvl="2" indent="-171450">
              <a:spcBef>
                <a:spcPct val="50000"/>
              </a:spcBef>
              <a:buFont typeface="Wingdings" panose="05000000000000000000" pitchFamily="2" charset="2"/>
              <a:buChar char="q"/>
            </a:pPr>
            <a:r>
              <a:rPr lang="en-US" sz="1400" b="1" dirty="0">
                <a:solidFill>
                  <a:schemeClr val="accent1">
                    <a:lumMod val="75000"/>
                  </a:schemeClr>
                </a:solidFill>
              </a:rPr>
              <a:t>The Cognitive solution will help in providing the required information and will invoke RPA for password reset , report generation and reservation issues.</a:t>
            </a:r>
          </a:p>
          <a:p>
            <a:pPr marL="171450" lvl="2">
              <a:spcBef>
                <a:spcPct val="50000"/>
              </a:spcBef>
            </a:pPr>
            <a:endParaRPr lang="en-GB" sz="1400" b="1" dirty="0">
              <a:solidFill>
                <a:schemeClr val="accent1">
                  <a:lumMod val="75000"/>
                </a:schemeClr>
              </a:solidFill>
            </a:endParaRPr>
          </a:p>
          <a:p>
            <a:pPr marL="342900" lvl="2" indent="-171450">
              <a:spcBef>
                <a:spcPct val="50000"/>
              </a:spcBef>
              <a:buFont typeface="Wingdings" panose="05000000000000000000" pitchFamily="2" charset="2"/>
              <a:buChar char="q"/>
            </a:pPr>
            <a:endParaRPr lang="en-US" sz="1400" b="1" dirty="0">
              <a:solidFill>
                <a:schemeClr val="accent1">
                  <a:lumMod val="75000"/>
                </a:schemeClr>
              </a:solidFill>
            </a:endParaRPr>
          </a:p>
        </p:txBody>
      </p:sp>
      <p:sp>
        <p:nvSpPr>
          <p:cNvPr id="11" name="Rectangle 10"/>
          <p:cNvSpPr/>
          <p:nvPr/>
        </p:nvSpPr>
        <p:spPr>
          <a:xfrm>
            <a:off x="499305" y="1267565"/>
            <a:ext cx="1860915" cy="302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Analysis</a:t>
            </a:r>
          </a:p>
        </p:txBody>
      </p:sp>
      <p:sp>
        <p:nvSpPr>
          <p:cNvPr id="13" name="Rectangle 12"/>
          <p:cNvSpPr/>
          <p:nvPr/>
        </p:nvSpPr>
        <p:spPr>
          <a:xfrm>
            <a:off x="8027144" y="1193099"/>
            <a:ext cx="2755156" cy="493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Conversation Points</a:t>
            </a:r>
          </a:p>
        </p:txBody>
      </p:sp>
      <p:graphicFrame>
        <p:nvGraphicFramePr>
          <p:cNvPr id="6" name="Table 5">
            <a:extLst>
              <a:ext uri="{FF2B5EF4-FFF2-40B4-BE49-F238E27FC236}">
                <a16:creationId xmlns:a16="http://schemas.microsoft.com/office/drawing/2014/main" xmlns="" id="{ED7D202B-BF37-448B-AB83-1FF1028F3F61}"/>
              </a:ext>
            </a:extLst>
          </p:cNvPr>
          <p:cNvGraphicFramePr>
            <a:graphicFrameLocks noGrp="1"/>
          </p:cNvGraphicFramePr>
          <p:nvPr>
            <p:extLst/>
          </p:nvPr>
        </p:nvGraphicFramePr>
        <p:xfrm>
          <a:off x="476767" y="1656917"/>
          <a:ext cx="7299986" cy="3000375"/>
        </p:xfrm>
        <a:graphic>
          <a:graphicData uri="http://schemas.openxmlformats.org/drawingml/2006/table">
            <a:tbl>
              <a:tblPr/>
              <a:tblGrid>
                <a:gridCol w="2100970">
                  <a:extLst>
                    <a:ext uri="{9D8B030D-6E8A-4147-A177-3AD203B41FA5}">
                      <a16:colId xmlns:a16="http://schemas.microsoft.com/office/drawing/2014/main" xmlns="" val="166745410"/>
                    </a:ext>
                  </a:extLst>
                </a:gridCol>
                <a:gridCol w="1045029">
                  <a:extLst>
                    <a:ext uri="{9D8B030D-6E8A-4147-A177-3AD203B41FA5}">
                      <a16:colId xmlns:a16="http://schemas.microsoft.com/office/drawing/2014/main" xmlns="" val="4153919350"/>
                    </a:ext>
                  </a:extLst>
                </a:gridCol>
                <a:gridCol w="1254034">
                  <a:extLst>
                    <a:ext uri="{9D8B030D-6E8A-4147-A177-3AD203B41FA5}">
                      <a16:colId xmlns:a16="http://schemas.microsoft.com/office/drawing/2014/main" xmlns="" val="637841267"/>
                    </a:ext>
                  </a:extLst>
                </a:gridCol>
                <a:gridCol w="1170269">
                  <a:extLst>
                    <a:ext uri="{9D8B030D-6E8A-4147-A177-3AD203B41FA5}">
                      <a16:colId xmlns:a16="http://schemas.microsoft.com/office/drawing/2014/main" xmlns="" val="3808748102"/>
                    </a:ext>
                  </a:extLst>
                </a:gridCol>
                <a:gridCol w="941603">
                  <a:extLst>
                    <a:ext uri="{9D8B030D-6E8A-4147-A177-3AD203B41FA5}">
                      <a16:colId xmlns:a16="http://schemas.microsoft.com/office/drawing/2014/main" xmlns="" val="888854716"/>
                    </a:ext>
                  </a:extLst>
                </a:gridCol>
                <a:gridCol w="788081">
                  <a:extLst>
                    <a:ext uri="{9D8B030D-6E8A-4147-A177-3AD203B41FA5}">
                      <a16:colId xmlns:a16="http://schemas.microsoft.com/office/drawing/2014/main" xmlns="" val="3379003634"/>
                    </a:ext>
                  </a:extLst>
                </a:gridCol>
              </a:tblGrid>
              <a:tr h="183515">
                <a:tc>
                  <a:txBody>
                    <a:bodyPr/>
                    <a:lstStyle/>
                    <a:p>
                      <a:pPr algn="l" rtl="0" fontAlgn="b"/>
                      <a:r>
                        <a:rPr lang="en-US" sz="1500" b="1" i="0" u="none" strike="noStrike" dirty="0">
                          <a:solidFill>
                            <a:srgbClr val="FFFFFF"/>
                          </a:solidFill>
                          <a:effectLst/>
                          <a:latin typeface="Calibri" panose="020F0502020204030204" pitchFamily="34" charset="0"/>
                        </a:rPr>
                        <a:t>Use case group –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2E75B6"/>
                    </a:solidFill>
                  </a:tcPr>
                </a:tc>
                <a:tc rowSpan="2">
                  <a:txBody>
                    <a:bodyPr/>
                    <a:lstStyle/>
                    <a:p>
                      <a:pPr algn="ctr" rtl="0" fontAlgn="t"/>
                      <a:r>
                        <a:rPr lang="en-US" sz="1200" b="1" i="1" u="none" strike="noStrike" dirty="0">
                          <a:solidFill>
                            <a:srgbClr val="FFFFFF"/>
                          </a:solidFill>
                          <a:effectLst/>
                          <a:latin typeface="Calibri" panose="020F0502020204030204" pitchFamily="34" charset="0"/>
                        </a:rPr>
                        <a:t>Total Monthly tickets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75B6"/>
                    </a:solidFill>
                  </a:tcPr>
                </a:tc>
                <a:tc rowSpan="2">
                  <a:txBody>
                    <a:bodyPr/>
                    <a:lstStyle/>
                    <a:p>
                      <a:pPr algn="ctr" rtl="0" fontAlgn="t"/>
                      <a:r>
                        <a:rPr lang="en-US" sz="1200" b="1" i="1" u="none" strike="noStrike" dirty="0">
                          <a:solidFill>
                            <a:srgbClr val="FFFFFF"/>
                          </a:solidFill>
                          <a:effectLst/>
                          <a:latin typeface="Calibri" panose="020F0502020204030204" pitchFamily="34" charset="0"/>
                        </a:rPr>
                        <a:t>%  Tickets </a:t>
                      </a:r>
                    </a:p>
                    <a:p>
                      <a:pPr algn="ctr" rtl="0" fontAlgn="t"/>
                      <a:r>
                        <a:rPr lang="en-US" sz="1200" b="1" i="1" u="none" strike="noStrike" dirty="0">
                          <a:solidFill>
                            <a:srgbClr val="FFFFFF"/>
                          </a:solidFill>
                          <a:effectLst/>
                          <a:latin typeface="Calibri" panose="020F0502020204030204" pitchFamily="34" charset="0"/>
                        </a:rPr>
                        <a:t>automatable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75B6"/>
                    </a:solidFill>
                  </a:tcPr>
                </a:tc>
                <a:tc rowSpan="2">
                  <a:txBody>
                    <a:bodyPr/>
                    <a:lstStyle/>
                    <a:p>
                      <a:pPr algn="ctr" rtl="0" fontAlgn="t"/>
                      <a:r>
                        <a:rPr lang="en-US" sz="1200" b="1" i="1" u="none" strike="noStrike" dirty="0">
                          <a:solidFill>
                            <a:srgbClr val="FFFFFF"/>
                          </a:solidFill>
                          <a:effectLst/>
                          <a:latin typeface="Calibri" panose="020F0502020204030204" pitchFamily="34" charset="0"/>
                        </a:rPr>
                        <a:t>Automatable Tickets #  (Monthly)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75B6"/>
                    </a:solidFill>
                  </a:tcPr>
                </a:tc>
                <a:tc rowSpan="2">
                  <a:txBody>
                    <a:bodyPr/>
                    <a:lstStyle/>
                    <a:p>
                      <a:pPr algn="ctr" rtl="0" fontAlgn="t"/>
                      <a:r>
                        <a:rPr lang="en-US" sz="1200" b="1" i="1" u="none" strike="noStrike" dirty="0">
                          <a:solidFill>
                            <a:srgbClr val="FFFFFF"/>
                          </a:solidFill>
                          <a:effectLst/>
                          <a:latin typeface="Calibri" panose="020F0502020204030204" pitchFamily="34" charset="0"/>
                        </a:rPr>
                        <a:t>No of proposed </a:t>
                      </a:r>
                      <a:r>
                        <a:rPr lang="en-US" sz="1200" b="1" i="1" u="none" strike="noStrike" dirty="0" err="1">
                          <a:solidFill>
                            <a:srgbClr val="FFFFFF"/>
                          </a:solidFill>
                          <a:effectLst/>
                          <a:latin typeface="Calibri" panose="020F0502020204030204" pitchFamily="34" charset="0"/>
                        </a:rPr>
                        <a:t>Automatas</a:t>
                      </a:r>
                      <a:r>
                        <a:rPr lang="en-US" sz="1200" b="1" i="1" u="none" strike="noStrike" dirty="0">
                          <a:solidFill>
                            <a:srgbClr val="FFFFFF"/>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75B6"/>
                    </a:solidFill>
                  </a:tcPr>
                </a:tc>
                <a:tc rowSpan="2">
                  <a:txBody>
                    <a:bodyPr/>
                    <a:lstStyle/>
                    <a:p>
                      <a:pPr algn="ctr" rtl="0" fontAlgn="t"/>
                      <a:r>
                        <a:rPr lang="en-US" sz="1200" b="1" i="0" u="none" strike="noStrike" dirty="0">
                          <a:solidFill>
                            <a:srgbClr val="FFFFFF"/>
                          </a:solidFill>
                          <a:effectLst/>
                          <a:latin typeface="Calibri" panose="020F0502020204030204" pitchFamily="34" charset="0"/>
                        </a:rPr>
                        <a:t>Proposed solution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75B6"/>
                    </a:solidFill>
                  </a:tcPr>
                </a:tc>
                <a:extLst>
                  <a:ext uri="{0D108BD9-81ED-4DB2-BD59-A6C34878D82A}">
                    <a16:rowId xmlns:a16="http://schemas.microsoft.com/office/drawing/2014/main" xmlns="" val="1061146458"/>
                  </a:ext>
                </a:extLst>
              </a:tr>
              <a:tr h="247650">
                <a:tc>
                  <a:txBody>
                    <a:bodyPr/>
                    <a:lstStyle/>
                    <a:p>
                      <a:pPr algn="l" rtl="0" fontAlgn="b"/>
                      <a:r>
                        <a:rPr lang="en-US" sz="1500" b="1" i="0" u="none" strike="noStrike" dirty="0">
                          <a:solidFill>
                            <a:srgbClr val="FFFFFF"/>
                          </a:solidFill>
                          <a:effectLst/>
                          <a:latin typeface="Calibri" panose="020F0502020204030204" pitchFamily="34" charset="0"/>
                        </a:rPr>
                        <a:t> Level 1 requests</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2E75B6"/>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2780101620"/>
                  </a:ext>
                </a:extLst>
              </a:tr>
              <a:tr h="200025">
                <a:tc>
                  <a:txBody>
                    <a:bodyPr/>
                    <a:lstStyle/>
                    <a:p>
                      <a:pPr algn="l" fontAlgn="b"/>
                      <a:r>
                        <a:rPr lang="en-US" sz="1200" b="0" i="0" u="none" strike="noStrike" dirty="0">
                          <a:solidFill>
                            <a:srgbClr val="000000"/>
                          </a:solidFill>
                          <a:effectLst/>
                          <a:latin typeface="Calibri" panose="020F0502020204030204" pitchFamily="34" charset="0"/>
                        </a:rPr>
                        <a:t>UC1_Password Reset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315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rtl="0" fontAlgn="b"/>
                      <a:r>
                        <a:rPr lang="en-US" sz="1200" b="0" i="0" u="none" strike="noStrike" dirty="0">
                          <a:solidFill>
                            <a:srgbClr val="000000"/>
                          </a:solidFill>
                          <a:effectLst/>
                          <a:latin typeface="Calibri" panose="020F0502020204030204" pitchFamily="34" charset="0"/>
                        </a:rPr>
                        <a:t>189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l" fontAlgn="b"/>
                      <a:r>
                        <a:rPr lang="en-US" sz="1200" b="0" i="0" u="none" strike="noStrike" dirty="0" err="1">
                          <a:solidFill>
                            <a:srgbClr val="000000"/>
                          </a:solidFill>
                          <a:effectLst/>
                          <a:latin typeface="Calibri" panose="020F0502020204030204" pitchFamily="34" charset="0"/>
                        </a:rPr>
                        <a:t>Cog+RPA</a:t>
                      </a:r>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extLst>
                  <a:ext uri="{0D108BD9-81ED-4DB2-BD59-A6C34878D82A}">
                    <a16:rowId xmlns:a16="http://schemas.microsoft.com/office/drawing/2014/main" xmlns="" val="1548884294"/>
                  </a:ext>
                </a:extLst>
              </a:tr>
              <a:tr h="200025">
                <a:tc>
                  <a:txBody>
                    <a:bodyPr/>
                    <a:lstStyle/>
                    <a:p>
                      <a:pPr algn="l" fontAlgn="b"/>
                      <a:r>
                        <a:rPr lang="en-US" sz="1200" b="0" i="0" u="none" strike="noStrike" dirty="0">
                          <a:solidFill>
                            <a:srgbClr val="000000"/>
                          </a:solidFill>
                          <a:effectLst/>
                          <a:latin typeface="Calibri" panose="020F0502020204030204" pitchFamily="34" charset="0"/>
                        </a:rPr>
                        <a:t>UC2_How to Post / Posting correction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625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rtl="0" fontAlgn="b"/>
                      <a:r>
                        <a:rPr lang="en-US" sz="1200" b="0" i="0" u="none" strike="noStrike">
                          <a:solidFill>
                            <a:srgbClr val="000000"/>
                          </a:solidFill>
                          <a:effectLst/>
                          <a:latin typeface="Calibri" panose="020F0502020204030204" pitchFamily="34" charset="0"/>
                        </a:rPr>
                        <a:t>375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l" fontAlgn="b"/>
                      <a:r>
                        <a:rPr lang="en-US" sz="1200" b="0" i="0" u="none" strike="noStrike" dirty="0">
                          <a:solidFill>
                            <a:srgbClr val="000000"/>
                          </a:solidFill>
                          <a:effectLst/>
                          <a:latin typeface="Calibri" panose="020F0502020204030204" pitchFamily="34" charset="0"/>
                        </a:rPr>
                        <a:t>Cog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extLst>
                  <a:ext uri="{0D108BD9-81ED-4DB2-BD59-A6C34878D82A}">
                    <a16:rowId xmlns:a16="http://schemas.microsoft.com/office/drawing/2014/main" xmlns="" val="539479566"/>
                  </a:ext>
                </a:extLst>
              </a:tr>
              <a:tr h="200025">
                <a:tc>
                  <a:txBody>
                    <a:bodyPr/>
                    <a:lstStyle/>
                    <a:p>
                      <a:pPr algn="l" fontAlgn="b"/>
                      <a:r>
                        <a:rPr lang="en-US" sz="1200" b="0" i="0" u="none" strike="noStrike" dirty="0">
                          <a:solidFill>
                            <a:srgbClr val="000000"/>
                          </a:solidFill>
                          <a:effectLst/>
                          <a:latin typeface="Calibri" panose="020F0502020204030204" pitchFamily="34" charset="0"/>
                        </a:rPr>
                        <a:t>UC3_Computer Support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rtl="0" fontAlgn="b"/>
                      <a:r>
                        <a:rPr lang="en-US" sz="1200" b="0" i="0" u="none" strike="noStrike">
                          <a:solidFill>
                            <a:srgbClr val="000000"/>
                          </a:solidFill>
                          <a:effectLst/>
                          <a:latin typeface="Calibri" panose="020F0502020204030204" pitchFamily="34" charset="0"/>
                        </a:rPr>
                        <a:t>587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Cog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extLst>
                  <a:ext uri="{0D108BD9-81ED-4DB2-BD59-A6C34878D82A}">
                    <a16:rowId xmlns:a16="http://schemas.microsoft.com/office/drawing/2014/main" xmlns="" val="1859770879"/>
                  </a:ext>
                </a:extLst>
              </a:tr>
              <a:tr h="200025">
                <a:tc>
                  <a:txBody>
                    <a:bodyPr/>
                    <a:lstStyle/>
                    <a:p>
                      <a:pPr algn="l" fontAlgn="b"/>
                      <a:r>
                        <a:rPr lang="en-US" sz="1200" b="0" i="0" u="none" strike="noStrike" dirty="0">
                          <a:solidFill>
                            <a:srgbClr val="000000"/>
                          </a:solidFill>
                          <a:effectLst/>
                          <a:latin typeface="Calibri" panose="020F0502020204030204" pitchFamily="34" charset="0"/>
                        </a:rPr>
                        <a:t>UC4_Secure CRT Issues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361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rtl="0" fontAlgn="b"/>
                      <a:r>
                        <a:rPr lang="en-US" sz="1200" b="0" i="0" u="none" strike="noStrike">
                          <a:solidFill>
                            <a:srgbClr val="000000"/>
                          </a:solidFill>
                          <a:effectLst/>
                          <a:latin typeface="Calibri" panose="020F0502020204030204" pitchFamily="34" charset="0"/>
                        </a:rPr>
                        <a:t>217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Cog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extLst>
                  <a:ext uri="{0D108BD9-81ED-4DB2-BD59-A6C34878D82A}">
                    <a16:rowId xmlns:a16="http://schemas.microsoft.com/office/drawing/2014/main" xmlns="" val="3365161776"/>
                  </a:ext>
                </a:extLst>
              </a:tr>
              <a:tr h="200025">
                <a:tc>
                  <a:txBody>
                    <a:bodyPr/>
                    <a:lstStyle/>
                    <a:p>
                      <a:pPr algn="l" fontAlgn="b"/>
                      <a:r>
                        <a:rPr lang="en-US" sz="1200" b="0" i="0" u="none" strike="noStrike" dirty="0">
                          <a:solidFill>
                            <a:srgbClr val="000000"/>
                          </a:solidFill>
                          <a:effectLst/>
                          <a:latin typeface="Calibri" panose="020F0502020204030204" pitchFamily="34" charset="0"/>
                        </a:rPr>
                        <a:t>UC5_Reservation Issues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349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rtl="0" fontAlgn="b"/>
                      <a:r>
                        <a:rPr lang="en-US" sz="1200" b="0" i="0" u="none" strike="noStrike">
                          <a:solidFill>
                            <a:srgbClr val="000000"/>
                          </a:solidFill>
                          <a:effectLst/>
                          <a:latin typeface="Calibri" panose="020F0502020204030204" pitchFamily="34" charset="0"/>
                        </a:rPr>
                        <a:t>209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alibri" panose="020F0502020204030204" pitchFamily="34" charset="0"/>
                        </a:rPr>
                        <a:t>Cog+RPA</a:t>
                      </a:r>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extLst>
                  <a:ext uri="{0D108BD9-81ED-4DB2-BD59-A6C34878D82A}">
                    <a16:rowId xmlns:a16="http://schemas.microsoft.com/office/drawing/2014/main" xmlns="" val="3878781246"/>
                  </a:ext>
                </a:extLst>
              </a:tr>
              <a:tr h="200025">
                <a:tc>
                  <a:txBody>
                    <a:bodyPr/>
                    <a:lstStyle/>
                    <a:p>
                      <a:pPr algn="l" fontAlgn="b"/>
                      <a:r>
                        <a:rPr lang="en-US" sz="1200" b="0" i="0" u="none" strike="noStrike" dirty="0">
                          <a:solidFill>
                            <a:srgbClr val="000000"/>
                          </a:solidFill>
                          <a:effectLst/>
                          <a:latin typeface="Calibri" panose="020F0502020204030204" pitchFamily="34" charset="0"/>
                        </a:rPr>
                        <a:t>UC6_Report Generation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320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rtl="0" fontAlgn="b"/>
                      <a:r>
                        <a:rPr lang="en-US" sz="1200" b="0" i="0" u="none" strike="noStrike">
                          <a:solidFill>
                            <a:srgbClr val="000000"/>
                          </a:solidFill>
                          <a:effectLst/>
                          <a:latin typeface="Calibri" panose="020F0502020204030204" pitchFamily="34" charset="0"/>
                        </a:rPr>
                        <a:t>192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alibri" panose="020F0502020204030204" pitchFamily="34" charset="0"/>
                        </a:rPr>
                        <a:t>Cog+RPA</a:t>
                      </a:r>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extLst>
                  <a:ext uri="{0D108BD9-81ED-4DB2-BD59-A6C34878D82A}">
                    <a16:rowId xmlns:a16="http://schemas.microsoft.com/office/drawing/2014/main" xmlns="" val="3881027803"/>
                  </a:ext>
                </a:extLst>
              </a:tr>
              <a:tr h="200025">
                <a:tc>
                  <a:txBody>
                    <a:bodyPr/>
                    <a:lstStyle/>
                    <a:p>
                      <a:pPr algn="l" fontAlgn="b"/>
                      <a:r>
                        <a:rPr lang="en-US" sz="1200" b="0" i="0" u="none" strike="noStrike" dirty="0">
                          <a:solidFill>
                            <a:srgbClr val="000000"/>
                          </a:solidFill>
                          <a:effectLst/>
                          <a:latin typeface="Calibri" panose="020F0502020204030204" pitchFamily="34" charset="0"/>
                        </a:rPr>
                        <a:t>UC7_How to cash batch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374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rtl="0" fontAlgn="b"/>
                      <a:r>
                        <a:rPr lang="en-US" sz="1200" b="0" i="0" u="none" strike="noStrike">
                          <a:solidFill>
                            <a:srgbClr val="000000"/>
                          </a:solidFill>
                          <a:effectLst/>
                          <a:latin typeface="Calibri" panose="020F0502020204030204" pitchFamily="34" charset="0"/>
                        </a:rPr>
                        <a:t>224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Cog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extLst>
                  <a:ext uri="{0D108BD9-81ED-4DB2-BD59-A6C34878D82A}">
                    <a16:rowId xmlns:a16="http://schemas.microsoft.com/office/drawing/2014/main" xmlns="" val="1133877669"/>
                  </a:ext>
                </a:extLst>
              </a:tr>
              <a:tr h="200025">
                <a:tc>
                  <a:txBody>
                    <a:bodyPr/>
                    <a:lstStyle/>
                    <a:p>
                      <a:pPr algn="l" fontAlgn="b"/>
                      <a:r>
                        <a:rPr lang="en-US" sz="1200" b="0" i="0" u="none" strike="noStrike" dirty="0">
                          <a:solidFill>
                            <a:srgbClr val="000000"/>
                          </a:solidFill>
                          <a:effectLst/>
                          <a:latin typeface="Calibri" panose="020F0502020204030204" pitchFamily="34" charset="0"/>
                        </a:rPr>
                        <a:t>UC8_Banquet Check Balancing OOB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365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rtl="0" fontAlgn="b"/>
                      <a:r>
                        <a:rPr lang="en-US" sz="1200" b="0" i="0" u="none" strike="noStrike">
                          <a:solidFill>
                            <a:srgbClr val="000000"/>
                          </a:solidFill>
                          <a:effectLst/>
                          <a:latin typeface="Calibri" panose="020F0502020204030204" pitchFamily="34" charset="0"/>
                        </a:rPr>
                        <a:t>219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Cog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extLst>
                  <a:ext uri="{0D108BD9-81ED-4DB2-BD59-A6C34878D82A}">
                    <a16:rowId xmlns:a16="http://schemas.microsoft.com/office/drawing/2014/main" xmlns="" val="3451115026"/>
                  </a:ext>
                </a:extLst>
              </a:tr>
              <a:tr h="200025">
                <a:tc>
                  <a:txBody>
                    <a:bodyPr/>
                    <a:lstStyle/>
                    <a:p>
                      <a:pPr algn="l" fontAlgn="b"/>
                      <a:r>
                        <a:rPr lang="en-US" sz="1200" b="0" i="0" u="none" strike="noStrike" dirty="0">
                          <a:solidFill>
                            <a:srgbClr val="000000"/>
                          </a:solidFill>
                          <a:effectLst/>
                          <a:latin typeface="Calibri" panose="020F0502020204030204" pitchFamily="34" charset="0"/>
                        </a:rPr>
                        <a:t>UC9_FSPMS VIPER server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192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rtl="0" fontAlgn="b"/>
                      <a:r>
                        <a:rPr lang="en-US" sz="1200" b="0" i="0" u="none" strike="noStrike">
                          <a:solidFill>
                            <a:srgbClr val="000000"/>
                          </a:solidFill>
                          <a:effectLst/>
                          <a:latin typeface="Calibri" panose="020F0502020204030204" pitchFamily="34" charset="0"/>
                        </a:rPr>
                        <a:t>115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Cog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FF7"/>
                    </a:solidFill>
                  </a:tcPr>
                </a:tc>
                <a:extLst>
                  <a:ext uri="{0D108BD9-81ED-4DB2-BD59-A6C34878D82A}">
                    <a16:rowId xmlns:a16="http://schemas.microsoft.com/office/drawing/2014/main" xmlns="" val="2028787486"/>
                  </a:ext>
                </a:extLst>
              </a:tr>
              <a:tr h="295275">
                <a:tc>
                  <a:txBody>
                    <a:bodyPr/>
                    <a:lstStyle/>
                    <a:p>
                      <a:pPr algn="ctr" fontAlgn="ctr"/>
                      <a:r>
                        <a:rPr lang="en-US" sz="1400" b="0" i="0" u="none" strike="noStrike" dirty="0">
                          <a:solidFill>
                            <a:srgbClr val="FFFFFF"/>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t"/>
                      <a:r>
                        <a:rPr lang="en-US" sz="1400" b="1" i="0" u="none" strike="noStrike" dirty="0">
                          <a:solidFill>
                            <a:srgbClr val="FFFFFF"/>
                          </a:solidFill>
                          <a:effectLst/>
                          <a:latin typeface="Calibri" panose="020F0502020204030204" pitchFamily="34" charset="0"/>
                        </a:rPr>
                        <a:t>3880</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US" sz="1400" b="1" i="0" u="none" strike="noStrike" dirty="0">
                        <a:solidFill>
                          <a:srgbClr val="FFFFFF"/>
                        </a:solidFill>
                        <a:effectLst/>
                        <a:latin typeface="Calibri" panose="020F0502020204030204" pitchFamily="34" charset="0"/>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rtl="0" fontAlgn="t"/>
                      <a:r>
                        <a:rPr lang="en-US" sz="1400" b="1" i="0" u="none" strike="noStrike" dirty="0">
                          <a:solidFill>
                            <a:srgbClr val="FFFFFF"/>
                          </a:solidFill>
                          <a:effectLst/>
                          <a:latin typeface="Calibri" panose="020F0502020204030204" pitchFamily="34" charset="0"/>
                        </a:rPr>
                        <a:t>2328</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US" sz="1400" b="1" i="0" u="none" strike="noStrike" dirty="0">
                        <a:solidFill>
                          <a:srgbClr val="FFFFFF"/>
                        </a:solidFill>
                        <a:effectLst/>
                        <a:latin typeface="Calibri" panose="020F0502020204030204" pitchFamily="34" charset="0"/>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endParaRPr lang="en-US" sz="18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xmlns="" val="1644620803"/>
                  </a:ext>
                </a:extLst>
              </a:tr>
            </a:tbl>
          </a:graphicData>
        </a:graphic>
      </p:graphicFrame>
      <p:sp>
        <p:nvSpPr>
          <p:cNvPr id="8" name="Title 7">
            <a:extLst>
              <a:ext uri="{FF2B5EF4-FFF2-40B4-BE49-F238E27FC236}">
                <a16:creationId xmlns:a16="http://schemas.microsoft.com/office/drawing/2014/main" xmlns="" id="{FDA2FF4B-9DD4-4D39-A4B0-D2D6466C2CA5}"/>
              </a:ext>
            </a:extLst>
          </p:cNvPr>
          <p:cNvSpPr>
            <a:spLocks noGrp="1"/>
          </p:cNvSpPr>
          <p:nvPr>
            <p:ph type="title"/>
          </p:nvPr>
        </p:nvSpPr>
        <p:spPr>
          <a:xfrm>
            <a:off x="342384" y="300739"/>
            <a:ext cx="11187685" cy="765466"/>
          </a:xfrm>
        </p:spPr>
        <p:txBody>
          <a:bodyPr wrap="square">
            <a:spAutoFit/>
          </a:bodyPr>
          <a:lstStyle/>
          <a:p>
            <a:pPr algn="just"/>
            <a:r>
              <a:rPr lang="en-US" sz="2430" b="1" dirty="0">
                <a:solidFill>
                  <a:srgbClr val="002060"/>
                </a:solidFill>
                <a:latin typeface="Arial" charset="0"/>
                <a:cs typeface="Arial" charset="0"/>
              </a:rPr>
              <a:t>Level1 support: Repetitive requests can be handled through cognitive solution. Majority are similar in nature.</a:t>
            </a:r>
          </a:p>
        </p:txBody>
      </p:sp>
      <p:sp>
        <p:nvSpPr>
          <p:cNvPr id="7" name="Rectangle 6">
            <a:extLst>
              <a:ext uri="{FF2B5EF4-FFF2-40B4-BE49-F238E27FC236}">
                <a16:creationId xmlns:a16="http://schemas.microsoft.com/office/drawing/2014/main" xmlns="" id="{3BBD322F-1600-4EEC-A771-39863D0492F0}"/>
              </a:ext>
            </a:extLst>
          </p:cNvPr>
          <p:cNvSpPr/>
          <p:nvPr/>
        </p:nvSpPr>
        <p:spPr>
          <a:xfrm>
            <a:off x="320310" y="5676546"/>
            <a:ext cx="11548124" cy="600726"/>
          </a:xfrm>
          <a:prstGeom prst="rect">
            <a:avLst/>
          </a:prstGeom>
          <a:solidFill>
            <a:srgbClr val="FCFFFF"/>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accent1">
                    <a:lumMod val="75000"/>
                  </a:schemeClr>
                </a:solidFill>
              </a:rPr>
              <a:t>~ Monthly 3880 tickets will be handled through cognitive solution.</a:t>
            </a:r>
          </a:p>
        </p:txBody>
      </p:sp>
      <p:sp>
        <p:nvSpPr>
          <p:cNvPr id="9" name="Rectangle 8">
            <a:extLst>
              <a:ext uri="{FF2B5EF4-FFF2-40B4-BE49-F238E27FC236}">
                <a16:creationId xmlns:a16="http://schemas.microsoft.com/office/drawing/2014/main" xmlns="" id="{D2B46F1B-E5D4-4C54-9F8C-5448DF672AF7}"/>
              </a:ext>
            </a:extLst>
          </p:cNvPr>
          <p:cNvSpPr/>
          <p:nvPr/>
        </p:nvSpPr>
        <p:spPr>
          <a:xfrm>
            <a:off x="342385" y="4937024"/>
            <a:ext cx="2017835" cy="493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Summary</a:t>
            </a:r>
          </a:p>
        </p:txBody>
      </p:sp>
      <p:pic>
        <p:nvPicPr>
          <p:cNvPr id="2" name="Picture 1">
            <a:extLst>
              <a:ext uri="{FF2B5EF4-FFF2-40B4-BE49-F238E27FC236}">
                <a16:creationId xmlns:a16="http://schemas.microsoft.com/office/drawing/2014/main" xmlns="" id="{AEB0F688-8E86-4DBD-801C-E1057030DFDB}"/>
              </a:ext>
            </a:extLst>
          </p:cNvPr>
          <p:cNvPicPr>
            <a:picLocks noChangeAspect="1"/>
          </p:cNvPicPr>
          <p:nvPr/>
        </p:nvPicPr>
        <p:blipFill>
          <a:blip r:embed="rId2"/>
          <a:stretch>
            <a:fillRect/>
          </a:stretch>
        </p:blipFill>
        <p:spPr>
          <a:xfrm>
            <a:off x="4721233" y="3246104"/>
            <a:ext cx="2749534" cy="365792"/>
          </a:xfrm>
          <a:prstGeom prst="rect">
            <a:avLst/>
          </a:prstGeom>
        </p:spPr>
      </p:pic>
      <p:sp>
        <p:nvSpPr>
          <p:cNvPr id="14" name="Slide Number Placeholder 1">
            <a:extLst>
              <a:ext uri="{FF2B5EF4-FFF2-40B4-BE49-F238E27FC236}">
                <a16:creationId xmlns:a16="http://schemas.microsoft.com/office/drawing/2014/main" xmlns="" id="{52A9639E-8D76-4E8B-A429-EA7A1160E3F1}"/>
              </a:ext>
            </a:extLst>
          </p:cNvPr>
          <p:cNvSpPr>
            <a:spLocks noGrp="1"/>
          </p:cNvSpPr>
          <p:nvPr>
            <p:ph type="sldNum" sz="quarter" idx="12"/>
          </p:nvPr>
        </p:nvSpPr>
        <p:spPr>
          <a:xfrm>
            <a:off x="8786870" y="64060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486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lide Number"/>
          <p:cNvSpPr txBox="1">
            <a:spLocks noGrp="1"/>
          </p:cNvSpPr>
          <p:nvPr>
            <p:ph type="sldNum" sz="quarter" idx="2"/>
          </p:nvPr>
        </p:nvSpPr>
        <p:spPr>
          <a:xfrm>
            <a:off x="6091237" y="5743575"/>
            <a:ext cx="141195" cy="22225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dirty="0"/>
          </a:p>
        </p:txBody>
      </p:sp>
      <p:pic>
        <p:nvPicPr>
          <p:cNvPr id="695" name="pexels-photo-97130.jpg" descr="pexels-photo-97130.jpg"/>
          <p:cNvPicPr>
            <a:picLocks noChangeAspect="1"/>
          </p:cNvPicPr>
          <p:nvPr/>
        </p:nvPicPr>
        <p:blipFill>
          <a:blip r:embed="rId2">
            <a:extLst/>
          </a:blip>
          <a:stretch>
            <a:fillRect/>
          </a:stretch>
        </p:blipFill>
        <p:spPr>
          <a:xfrm>
            <a:off x="0" y="0"/>
            <a:ext cx="12192000" cy="6858000"/>
          </a:xfrm>
          <a:prstGeom prst="rect">
            <a:avLst/>
          </a:prstGeom>
          <a:ln w="3175">
            <a:miter lim="400000"/>
          </a:ln>
        </p:spPr>
      </p:pic>
      <p:sp>
        <p:nvSpPr>
          <p:cNvPr id="696" name="Rectangle"/>
          <p:cNvSpPr/>
          <p:nvPr/>
        </p:nvSpPr>
        <p:spPr>
          <a:xfrm rot="10800000">
            <a:off x="-4764" y="0"/>
            <a:ext cx="12192002" cy="6858001"/>
          </a:xfrm>
          <a:prstGeom prst="rect">
            <a:avLst/>
          </a:prstGeom>
          <a:gradFill>
            <a:gsLst>
              <a:gs pos="0">
                <a:srgbClr val="000000">
                  <a:alpha val="72133"/>
                </a:srgbClr>
              </a:gs>
              <a:gs pos="74466">
                <a:srgbClr val="7F7D80">
                  <a:alpha val="36066"/>
                </a:srgbClr>
              </a:gs>
              <a:gs pos="99294">
                <a:srgbClr val="FDFBFF">
                  <a:alpha val="0"/>
                </a:srgbClr>
              </a:gs>
            </a:gsLst>
            <a:lin ang="5400000"/>
          </a:gradFill>
          <a:ln w="3175">
            <a:miter lim="400000"/>
          </a:ln>
        </p:spPr>
        <p:txBody>
          <a:bodyPr lIns="25400" tIns="25400" rIns="25400" bIns="25400" anchor="ctr"/>
          <a:lstStyle/>
          <a:p>
            <a:pPr>
              <a:defRPr sz="3200"/>
            </a:pPr>
            <a:endParaRPr sz="1600" dirty="0"/>
          </a:p>
        </p:txBody>
      </p:sp>
      <p:grpSp>
        <p:nvGrpSpPr>
          <p:cNvPr id="699" name="Group"/>
          <p:cNvGrpSpPr/>
          <p:nvPr/>
        </p:nvGrpSpPr>
        <p:grpSpPr>
          <a:xfrm>
            <a:off x="5600166" y="2155550"/>
            <a:ext cx="991668" cy="991670"/>
            <a:chOff x="0" y="0"/>
            <a:chExt cx="1983333" cy="1983338"/>
          </a:xfrm>
        </p:grpSpPr>
        <p:sp>
          <p:nvSpPr>
            <p:cNvPr id="697" name="Shape 4"/>
            <p:cNvSpPr/>
            <p:nvPr/>
          </p:nvSpPr>
          <p:spPr>
            <a:xfrm>
              <a:off x="0" y="-1"/>
              <a:ext cx="1983335" cy="1983340"/>
            </a:xfrm>
            <a:prstGeom prst="ellipse">
              <a:avLst/>
            </a:prstGeom>
            <a:solidFill>
              <a:srgbClr val="009BEF"/>
            </a:solidFill>
            <a:ln w="3175" cap="flat">
              <a:noFill/>
              <a:miter lim="400000"/>
            </a:ln>
            <a:effectLst/>
          </p:spPr>
          <p:txBody>
            <a:bodyPr wrap="square" lIns="25400" tIns="25400" rIns="25400" bIns="25400" numCol="1" anchor="ctr">
              <a:noAutofit/>
            </a:bodyPr>
            <a:lstStyle/>
            <a:p>
              <a:pPr>
                <a:defRPr sz="3200"/>
              </a:pPr>
              <a:endParaRPr sz="1600" dirty="0"/>
            </a:p>
          </p:txBody>
        </p:sp>
        <p:pic>
          <p:nvPicPr>
            <p:cNvPr id="698" name="pasted-image.pdf" descr="pasted-image.pdf"/>
            <p:cNvPicPr>
              <a:picLocks noChangeAspect="1"/>
            </p:cNvPicPr>
            <p:nvPr/>
          </p:nvPicPr>
          <p:blipFill>
            <a:blip r:embed="rId3">
              <a:extLst/>
            </a:blip>
            <a:stretch>
              <a:fillRect/>
            </a:stretch>
          </p:blipFill>
          <p:spPr>
            <a:xfrm>
              <a:off x="250279" y="522128"/>
              <a:ext cx="1482776" cy="939079"/>
            </a:xfrm>
            <a:prstGeom prst="rect">
              <a:avLst/>
            </a:prstGeom>
            <a:ln w="3175" cap="flat">
              <a:noFill/>
              <a:miter lim="400000"/>
            </a:ln>
            <a:effectLst/>
          </p:spPr>
        </p:pic>
      </p:grpSp>
      <p:sp>
        <p:nvSpPr>
          <p:cNvPr id="700" name="Text Placeholder 2"/>
          <p:cNvSpPr txBox="1"/>
          <p:nvPr/>
        </p:nvSpPr>
        <p:spPr>
          <a:xfrm>
            <a:off x="-1" y="3147219"/>
            <a:ext cx="12192002" cy="143703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lvl1pPr algn="ctr">
              <a:defRPr sz="10000">
                <a:solidFill>
                  <a:srgbClr val="FFFFFF"/>
                </a:solidFill>
                <a:latin typeface="Helvetica Neue"/>
                <a:ea typeface="Helvetica Neue"/>
                <a:cs typeface="Helvetica Neue"/>
                <a:sym typeface="Helvetica Neue"/>
              </a:defRPr>
            </a:lvl1pPr>
          </a:lstStyle>
          <a:p>
            <a:r>
              <a:rPr lang="en-US" sz="4000" dirty="0"/>
              <a:t>Q&amp;A</a:t>
            </a:r>
          </a:p>
        </p:txBody>
      </p:sp>
      <p:pic>
        <p:nvPicPr>
          <p:cNvPr id="701" name="image8.png" descr="image8.png"/>
          <p:cNvPicPr>
            <a:picLocks noChangeAspect="1"/>
          </p:cNvPicPr>
          <p:nvPr/>
        </p:nvPicPr>
        <p:blipFill>
          <a:blip r:embed="rId4">
            <a:extLst/>
          </a:blip>
          <a:stretch>
            <a:fillRect/>
          </a:stretch>
        </p:blipFill>
        <p:spPr>
          <a:xfrm>
            <a:off x="276531" y="6261100"/>
            <a:ext cx="929621" cy="346223"/>
          </a:xfrm>
          <a:prstGeom prst="rect">
            <a:avLst/>
          </a:prstGeom>
          <a:ln w="3175">
            <a:miter lim="400000"/>
          </a:ln>
        </p:spPr>
      </p:pic>
      <p:pic>
        <p:nvPicPr>
          <p:cNvPr id="703" name="Line" descr="Line"/>
          <p:cNvPicPr>
            <a:picLocks noChangeAspect="1"/>
          </p:cNvPicPr>
          <p:nvPr/>
        </p:nvPicPr>
        <p:blipFill>
          <a:blip r:embed="rId5">
            <a:extLst/>
          </a:blip>
          <a:stretch>
            <a:fillRect/>
          </a:stretch>
        </p:blipFill>
        <p:spPr>
          <a:xfrm>
            <a:off x="4563868" y="4536072"/>
            <a:ext cx="3064264" cy="6350"/>
          </a:xfrm>
          <a:prstGeom prst="rect">
            <a:avLst/>
          </a:prstGeom>
          <a:ln w="3175">
            <a:miter lim="400000"/>
          </a:ln>
        </p:spPr>
      </p:pic>
    </p:spTree>
    <p:extLst>
      <p:ext uri="{BB962C8B-B14F-4D97-AF65-F5344CB8AC3E}">
        <p14:creationId xmlns:p14="http://schemas.microsoft.com/office/powerpoint/2010/main" val="5152857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reeform 152">
            <a:extLst>
              <a:ext uri="{FF2B5EF4-FFF2-40B4-BE49-F238E27FC236}">
                <a16:creationId xmlns:a16="http://schemas.microsoft.com/office/drawing/2014/main" xmlns="" id="{C2F8EC54-FD61-4C89-908E-25C27A21F78C}"/>
              </a:ext>
            </a:extLst>
          </p:cNvPr>
          <p:cNvSpPr>
            <a:spLocks/>
          </p:cNvSpPr>
          <p:nvPr/>
        </p:nvSpPr>
        <p:spPr bwMode="auto">
          <a:xfrm>
            <a:off x="2380040" y="8293"/>
            <a:ext cx="9804904" cy="5131802"/>
          </a:xfrm>
          <a:custGeom>
            <a:avLst/>
            <a:gdLst>
              <a:gd name="T0" fmla="*/ 2827 w 2827"/>
              <a:gd name="T1" fmla="*/ 1476 h 1476"/>
              <a:gd name="T2" fmla="*/ 2015 w 2827"/>
              <a:gd name="T3" fmla="*/ 1052 h 1476"/>
              <a:gd name="T4" fmla="*/ 1832 w 2827"/>
              <a:gd name="T5" fmla="*/ 1052 h 1476"/>
              <a:gd name="T6" fmla="*/ 1504 w 2827"/>
              <a:gd name="T7" fmla="*/ 1222 h 1476"/>
              <a:gd name="T8" fmla="*/ 1315 w 2827"/>
              <a:gd name="T9" fmla="*/ 1218 h 1476"/>
              <a:gd name="T10" fmla="*/ 760 w 2827"/>
              <a:gd name="T11" fmla="*/ 898 h 1476"/>
              <a:gd name="T12" fmla="*/ 754 w 2827"/>
              <a:gd name="T13" fmla="*/ 733 h 1476"/>
              <a:gd name="T14" fmla="*/ 851 w 2827"/>
              <a:gd name="T15" fmla="*/ 668 h 1476"/>
              <a:gd name="T16" fmla="*/ 845 w 2827"/>
              <a:gd name="T17" fmla="*/ 488 h 1476"/>
              <a:gd name="T18" fmla="*/ 0 w 2827"/>
              <a:gd name="T19"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7" h="1476">
                <a:moveTo>
                  <a:pt x="2827" y="1476"/>
                </a:moveTo>
                <a:cubicBezTo>
                  <a:pt x="2015" y="1052"/>
                  <a:pt x="2015" y="1052"/>
                  <a:pt x="2015" y="1052"/>
                </a:cubicBezTo>
                <a:cubicBezTo>
                  <a:pt x="1958" y="1022"/>
                  <a:pt x="1889" y="1022"/>
                  <a:pt x="1832" y="1052"/>
                </a:cubicBezTo>
                <a:cubicBezTo>
                  <a:pt x="1504" y="1222"/>
                  <a:pt x="1504" y="1222"/>
                  <a:pt x="1504" y="1222"/>
                </a:cubicBezTo>
                <a:cubicBezTo>
                  <a:pt x="1444" y="1253"/>
                  <a:pt x="1373" y="1251"/>
                  <a:pt x="1315" y="1218"/>
                </a:cubicBezTo>
                <a:cubicBezTo>
                  <a:pt x="760" y="898"/>
                  <a:pt x="760" y="898"/>
                  <a:pt x="760" y="898"/>
                </a:cubicBezTo>
                <a:cubicBezTo>
                  <a:pt x="697" y="862"/>
                  <a:pt x="694" y="773"/>
                  <a:pt x="754" y="733"/>
                </a:cubicBezTo>
                <a:cubicBezTo>
                  <a:pt x="851" y="668"/>
                  <a:pt x="851" y="668"/>
                  <a:pt x="851" y="668"/>
                </a:cubicBezTo>
                <a:cubicBezTo>
                  <a:pt x="916" y="624"/>
                  <a:pt x="913" y="527"/>
                  <a:pt x="845" y="488"/>
                </a:cubicBezTo>
                <a:cubicBezTo>
                  <a:pt x="0" y="0"/>
                  <a:pt x="0" y="0"/>
                  <a:pt x="0" y="0"/>
                </a:cubicBezTo>
              </a:path>
            </a:pathLst>
          </a:custGeom>
          <a:noFill/>
          <a:ln w="15875" cap="flat">
            <a:solidFill>
              <a:schemeClr val="bg1"/>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61" name="Title 1">
            <a:extLst>
              <a:ext uri="{FF2B5EF4-FFF2-40B4-BE49-F238E27FC236}">
                <a16:creationId xmlns:a16="http://schemas.microsoft.com/office/drawing/2014/main" xmlns="" id="{08CE936D-CA2D-4629-B5B9-DB3BD8108BEA}"/>
              </a:ext>
            </a:extLst>
          </p:cNvPr>
          <p:cNvSpPr txBox="1">
            <a:spLocks/>
          </p:cNvSpPr>
          <p:nvPr/>
        </p:nvSpPr>
        <p:spPr>
          <a:xfrm>
            <a:off x="804231" y="209514"/>
            <a:ext cx="4821724" cy="639763"/>
          </a:xfrm>
          <a:prstGeom prst="rect">
            <a:avLst/>
          </a:prstGeom>
        </p:spPr>
        <p:txBody>
          <a:bodyPr wrap="square">
            <a:spAutoFit/>
          </a:bodyPr>
          <a:lstStyle>
            <a:defPPr>
              <a:defRPr lang="en-US"/>
            </a:defPPr>
            <a:lvl1pPr algn="just">
              <a:defRPr sz="2430" b="1">
                <a:solidFill>
                  <a:srgbClr val="002060"/>
                </a:solidFill>
                <a:latin typeface="Arial" charset="0"/>
                <a:ea typeface="Arial" charset="0"/>
                <a:cs typeface="Arial" charset="0"/>
              </a:defRPr>
            </a:lvl1pPr>
          </a:lstStyle>
          <a:p>
            <a:r>
              <a:rPr lang="en-US" altLang="en-US" dirty="0"/>
              <a:t>Agenda</a:t>
            </a:r>
          </a:p>
        </p:txBody>
      </p:sp>
      <p:sp>
        <p:nvSpPr>
          <p:cNvPr id="4" name="TextBox 3">
            <a:extLst>
              <a:ext uri="{FF2B5EF4-FFF2-40B4-BE49-F238E27FC236}">
                <a16:creationId xmlns:a16="http://schemas.microsoft.com/office/drawing/2014/main" xmlns="" id="{2EA66044-1710-48D0-B261-B49BCC54F4B9}"/>
              </a:ext>
            </a:extLst>
          </p:cNvPr>
          <p:cNvSpPr txBox="1"/>
          <p:nvPr/>
        </p:nvSpPr>
        <p:spPr>
          <a:xfrm>
            <a:off x="804231" y="1366092"/>
            <a:ext cx="7475380" cy="4930581"/>
          </a:xfrm>
          <a:prstGeom prst="rect">
            <a:avLst/>
          </a:prstGeom>
          <a:noFill/>
        </p:spPr>
        <p:txBody>
          <a:bodyPr wrap="none" rtlCol="0">
            <a:spAutoFit/>
          </a:bodyPr>
          <a:lstStyle/>
          <a:p>
            <a:pPr marL="285750" indent="-285750">
              <a:lnSpc>
                <a:spcPct val="200000"/>
              </a:lnSpc>
              <a:buFont typeface="Wingdings" panose="05000000000000000000" pitchFamily="2" charset="2"/>
              <a:buChar char="v"/>
            </a:pPr>
            <a:r>
              <a:rPr lang="en-US" sz="2000" dirty="0"/>
              <a:t>Introduction</a:t>
            </a:r>
          </a:p>
          <a:p>
            <a:pPr marL="285750" indent="-285750">
              <a:lnSpc>
                <a:spcPct val="200000"/>
              </a:lnSpc>
              <a:buFont typeface="Wingdings" panose="05000000000000000000" pitchFamily="2" charset="2"/>
              <a:buChar char="v"/>
            </a:pPr>
            <a:r>
              <a:rPr lang="en-US" sz="2000" dirty="0"/>
              <a:t>Enterprise Automation</a:t>
            </a:r>
          </a:p>
          <a:p>
            <a:pPr marL="285750" indent="-285750">
              <a:lnSpc>
                <a:spcPct val="200000"/>
              </a:lnSpc>
              <a:buFont typeface="Wingdings" panose="05000000000000000000" pitchFamily="2" charset="2"/>
              <a:buChar char="v"/>
            </a:pPr>
            <a:r>
              <a:rPr lang="en-US" sz="2000" dirty="0"/>
              <a:t>IBM Automation Solutions: Safe and Secured way of doing Business</a:t>
            </a:r>
          </a:p>
          <a:p>
            <a:pPr marL="285750" indent="-285750">
              <a:lnSpc>
                <a:spcPct val="200000"/>
              </a:lnSpc>
              <a:buFont typeface="Wingdings" panose="05000000000000000000" pitchFamily="2" charset="2"/>
              <a:buChar char="v"/>
            </a:pPr>
            <a:r>
              <a:rPr lang="en-US" sz="2000" dirty="0"/>
              <a:t>Automation Deep Dive Analysis: PMS L1 Helpdesk</a:t>
            </a:r>
          </a:p>
          <a:p>
            <a:pPr marL="285750" indent="-285750">
              <a:lnSpc>
                <a:spcPct val="200000"/>
              </a:lnSpc>
              <a:buFont typeface="Wingdings" panose="05000000000000000000" pitchFamily="2" charset="2"/>
              <a:buChar char="v"/>
            </a:pPr>
            <a:r>
              <a:rPr lang="en-US" sz="2000" dirty="0"/>
              <a:t>Q&amp;A</a:t>
            </a:r>
          </a:p>
          <a:p>
            <a:pPr marL="285750" indent="-285750">
              <a:lnSpc>
                <a:spcPct val="200000"/>
              </a:lnSpc>
              <a:buFont typeface="Wingdings" panose="05000000000000000000" pitchFamily="2" charset="2"/>
              <a:buChar char="v"/>
            </a:pPr>
            <a:endParaRPr lang="en-US" sz="2000" dirty="0"/>
          </a:p>
          <a:p>
            <a:pPr marL="285750" indent="-285750">
              <a:lnSpc>
                <a:spcPct val="200000"/>
              </a:lnSpc>
              <a:buFont typeface="Wingdings" panose="05000000000000000000" pitchFamily="2" charset="2"/>
              <a:buChar char="v"/>
            </a:pPr>
            <a:endParaRPr lang="en-US" sz="2000" dirty="0"/>
          </a:p>
          <a:p>
            <a:pPr marL="285750" indent="-285750">
              <a:lnSpc>
                <a:spcPct val="200000"/>
              </a:lnSpc>
              <a:buFont typeface="Wingdings" panose="05000000000000000000" pitchFamily="2" charset="2"/>
              <a:buChar char="v"/>
            </a:pPr>
            <a:endParaRPr lang="en-US" sz="2000" dirty="0"/>
          </a:p>
        </p:txBody>
      </p:sp>
      <p:sp>
        <p:nvSpPr>
          <p:cNvPr id="5" name="Slide Number Placeholder 1">
            <a:extLst>
              <a:ext uri="{FF2B5EF4-FFF2-40B4-BE49-F238E27FC236}">
                <a16:creationId xmlns:a16="http://schemas.microsoft.com/office/drawing/2014/main" xmlns="" id="{F9429B12-2FA3-4429-9CCA-8526C3C1EBD4}"/>
              </a:ext>
            </a:extLst>
          </p:cNvPr>
          <p:cNvSpPr txBox="1">
            <a:spLocks/>
          </p:cNvSpPr>
          <p:nvPr/>
        </p:nvSpPr>
        <p:spPr>
          <a:xfrm>
            <a:off x="8786870" y="640605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57F1E4F-1CFF-5643-939E-217C01CDF565}" type="slidenum">
              <a:rPr lang="en-US" sz="1200" smtClean="0">
                <a:solidFill>
                  <a:prstClr val="black">
                    <a:tint val="75000"/>
                  </a:prstClr>
                </a:solidFill>
                <a:latin typeface="Calibri" panose="020F0502020204030204"/>
              </a:rPr>
              <a:pPr algn="r">
                <a:defRPr/>
              </a:pPr>
              <a:t>2</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894297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lide Number Placeholder 3"/>
          <p:cNvSpPr txBox="1">
            <a:spLocks noGrp="1"/>
          </p:cNvSpPr>
          <p:nvPr/>
        </p:nvSpPr>
        <p:spPr bwMode="auto">
          <a:xfrm>
            <a:off x="1473201" y="6534151"/>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639824A8-3218-4534-8846-24E542327636}" type="slidenum">
              <a:rPr lang="en-US" altLang="en-US" sz="801">
                <a:solidFill>
                  <a:schemeClr val="bg1"/>
                </a:solidFill>
              </a:rPr>
              <a:pPr eaLnBrk="1" hangingPunct="1">
                <a:spcBef>
                  <a:spcPct val="0"/>
                </a:spcBef>
                <a:buClrTx/>
                <a:buFontTx/>
                <a:buNone/>
              </a:pPr>
              <a:t>20</a:t>
            </a:fld>
            <a:endParaRPr lang="en-US" altLang="en-US" sz="801">
              <a:solidFill>
                <a:schemeClr val="bg1"/>
              </a:solidFill>
            </a:endParaRPr>
          </a:p>
        </p:txBody>
      </p:sp>
      <p:sp>
        <p:nvSpPr>
          <p:cNvPr id="6" name="Rectangle 5"/>
          <p:cNvSpPr/>
          <p:nvPr/>
        </p:nvSpPr>
        <p:spPr>
          <a:xfrm>
            <a:off x="829409" y="289091"/>
            <a:ext cx="10752992" cy="466281"/>
          </a:xfrm>
          <a:prstGeom prst="rect">
            <a:avLst/>
          </a:prstGeom>
        </p:spPr>
        <p:txBody>
          <a:bodyPr wrap="square">
            <a:spAutoFit/>
          </a:bodyPr>
          <a:lstStyle/>
          <a:p>
            <a:pPr algn="just"/>
            <a:r>
              <a:rPr lang="en-US" sz="2430" b="1" dirty="0">
                <a:solidFill>
                  <a:srgbClr val="002060"/>
                </a:solidFill>
                <a:latin typeface="Arial" charset="0"/>
                <a:ea typeface="Arial" charset="0"/>
                <a:cs typeface="Arial" charset="0"/>
              </a:rPr>
              <a:t>Blueprism Frequently Asked Questions</a:t>
            </a:r>
          </a:p>
        </p:txBody>
      </p:sp>
      <p:sp>
        <p:nvSpPr>
          <p:cNvPr id="3" name="TextBox 2"/>
          <p:cNvSpPr txBox="1"/>
          <p:nvPr/>
        </p:nvSpPr>
        <p:spPr>
          <a:xfrm>
            <a:off x="908939" y="725718"/>
            <a:ext cx="10534782" cy="599611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9765" tIns="29765" rIns="29765" bIns="29765" numCol="1" spcCol="38100" rtlCol="0" anchor="t" anchorCtr="0">
            <a:noAutofit/>
          </a:bodyPr>
          <a:lstStyle/>
          <a:p>
            <a:pPr marL="244316" indent="-244316">
              <a:spcBef>
                <a:spcPts val="405"/>
              </a:spcBef>
            </a:pPr>
            <a:r>
              <a:rPr lang="en-US" sz="1215" b="1" dirty="0">
                <a:latin typeface="Arial" charset="0"/>
                <a:ea typeface="Arial" charset="0"/>
                <a:cs typeface="Arial" charset="0"/>
              </a:rPr>
              <a:t>Q. Why does the Robot require a Generic ID?</a:t>
            </a:r>
            <a:endParaRPr lang="en-US" sz="1215" dirty="0">
              <a:latin typeface="Arial" charset="0"/>
              <a:ea typeface="Arial" charset="0"/>
              <a:cs typeface="Arial" charset="0"/>
            </a:endParaRPr>
          </a:p>
          <a:p>
            <a:pPr marL="244316" indent="-244316" algn="just">
              <a:spcBef>
                <a:spcPts val="405"/>
              </a:spcBef>
            </a:pPr>
            <a:r>
              <a:rPr lang="en-US" sz="1215" dirty="0">
                <a:latin typeface="Arial" charset="0"/>
                <a:ea typeface="Arial" charset="0"/>
                <a:cs typeface="Arial" charset="0"/>
              </a:rPr>
              <a:t>A. The robot needs to have the same privileges as the humans performing the task today and it is not necessary to provide a non-expiring password. Password changes can be managed proactively (building the password change into the code) or reactively (enabling the robot to recognise expired password and change it).</a:t>
            </a:r>
          </a:p>
          <a:p>
            <a:pPr>
              <a:spcBef>
                <a:spcPts val="405"/>
              </a:spcBef>
            </a:pPr>
            <a:endParaRPr lang="en-US" sz="540" dirty="0">
              <a:latin typeface="Arial" charset="0"/>
              <a:ea typeface="Arial" charset="0"/>
              <a:cs typeface="Arial" charset="0"/>
            </a:endParaRPr>
          </a:p>
          <a:p>
            <a:pPr>
              <a:spcBef>
                <a:spcPts val="405"/>
              </a:spcBef>
            </a:pPr>
            <a:r>
              <a:rPr lang="en-US" sz="1215" b="1" dirty="0">
                <a:latin typeface="Arial" charset="0"/>
                <a:ea typeface="Arial" charset="0"/>
                <a:cs typeface="Arial" charset="0"/>
              </a:rPr>
              <a:t>Q. How are the actions of the robot secured and performed in a governed environment?</a:t>
            </a:r>
          </a:p>
          <a:p>
            <a:pPr marL="244316" indent="-244316" algn="just">
              <a:spcBef>
                <a:spcPts val="405"/>
              </a:spcBef>
            </a:pPr>
            <a:r>
              <a:rPr lang="en-US" sz="1215" dirty="0">
                <a:latin typeface="Arial" charset="0"/>
                <a:ea typeface="Arial" charset="0"/>
                <a:cs typeface="Arial" charset="0"/>
              </a:rPr>
              <a:t>A. There is a role based access and development approach, where control points are applied to ensure that only an automation that has been developed according to the initial process brief is allowed into production. Access to the production robots is restricted to the process manager role, who effectively is the "owner" of the virtual resources and interface with the existing manual process owner.  </a:t>
            </a:r>
          </a:p>
          <a:p>
            <a:pPr algn="just">
              <a:spcBef>
                <a:spcPts val="405"/>
              </a:spcBef>
            </a:pPr>
            <a:endParaRPr lang="en-US" sz="540" b="1" dirty="0">
              <a:latin typeface="Arial" charset="0"/>
              <a:ea typeface="Arial" charset="0"/>
              <a:cs typeface="Arial" charset="0"/>
            </a:endParaRPr>
          </a:p>
          <a:p>
            <a:pPr algn="just">
              <a:spcBef>
                <a:spcPts val="405"/>
              </a:spcBef>
            </a:pPr>
            <a:r>
              <a:rPr lang="en-US" sz="1215" b="1" dirty="0">
                <a:latin typeface="Arial" charset="0"/>
                <a:ea typeface="Arial" charset="0"/>
                <a:cs typeface="Arial" charset="0"/>
              </a:rPr>
              <a:t>Q. Is the Database Server in IBM Cloud accessible to other accounts? </a:t>
            </a:r>
          </a:p>
          <a:p>
            <a:pPr marL="244316" indent="-244316" algn="just">
              <a:spcBef>
                <a:spcPts val="405"/>
              </a:spcBef>
            </a:pPr>
            <a:r>
              <a:rPr lang="en-US" sz="1215" dirty="0">
                <a:latin typeface="Arial" charset="0"/>
                <a:ea typeface="Arial" charset="0"/>
                <a:cs typeface="Arial" charset="0"/>
              </a:rPr>
              <a:t>A. The database server is shared and in some cases, the database itself. However access to the database is only given to the application interfaces and sysadmins.</a:t>
            </a:r>
          </a:p>
          <a:p>
            <a:pPr algn="just">
              <a:spcBef>
                <a:spcPts val="405"/>
              </a:spcBef>
            </a:pPr>
            <a:endParaRPr lang="en-US" sz="540" b="1" dirty="0">
              <a:latin typeface="Arial" charset="0"/>
              <a:ea typeface="Arial" charset="0"/>
              <a:cs typeface="Arial" charset="0"/>
            </a:endParaRPr>
          </a:p>
          <a:p>
            <a:pPr>
              <a:spcBef>
                <a:spcPts val="405"/>
              </a:spcBef>
            </a:pPr>
            <a:r>
              <a:rPr lang="en-US" sz="1215" b="1" dirty="0">
                <a:latin typeface="Arial" charset="0"/>
                <a:ea typeface="Arial" charset="0"/>
                <a:cs typeface="Arial" charset="0"/>
              </a:rPr>
              <a:t>Q. How is the Audit log segregated in the shared solution where other accounts are also supported?</a:t>
            </a:r>
            <a:r>
              <a:rPr lang="en-US" sz="1215" dirty="0">
                <a:latin typeface="Arial" charset="0"/>
                <a:ea typeface="Arial" charset="0"/>
                <a:cs typeface="Arial" charset="0"/>
              </a:rPr>
              <a:t/>
            </a:r>
            <a:br>
              <a:rPr lang="en-US" sz="1215" dirty="0">
                <a:latin typeface="Arial" charset="0"/>
                <a:ea typeface="Arial" charset="0"/>
                <a:cs typeface="Arial" charset="0"/>
              </a:rPr>
            </a:br>
            <a:r>
              <a:rPr lang="en-US" sz="1215" dirty="0">
                <a:latin typeface="Arial" charset="0"/>
                <a:ea typeface="Arial" charset="0"/>
                <a:cs typeface="Arial" charset="0"/>
              </a:rPr>
              <a:t>A. A custom report will need to be created to segregate the audit logs for a specific client (if required). </a:t>
            </a:r>
          </a:p>
          <a:p>
            <a:pPr algn="just">
              <a:spcBef>
                <a:spcPts val="405"/>
              </a:spcBef>
            </a:pPr>
            <a:endParaRPr lang="en-US" sz="540" b="1" dirty="0">
              <a:latin typeface="Arial" charset="0"/>
              <a:ea typeface="Arial" charset="0"/>
              <a:cs typeface="Arial" charset="0"/>
            </a:endParaRPr>
          </a:p>
          <a:p>
            <a:pPr marL="244316" indent="-244316">
              <a:spcBef>
                <a:spcPts val="405"/>
              </a:spcBef>
            </a:pPr>
            <a:r>
              <a:rPr lang="en-US" sz="1215" b="1" dirty="0">
                <a:latin typeface="Arial" charset="0"/>
                <a:ea typeface="Arial" charset="0"/>
                <a:cs typeface="Arial" charset="0"/>
              </a:rPr>
              <a:t>Q. What information would be stored in the Audit logs on the cloud? Will it cause any data breach or raise concerns on data privacy? What other information will be stored on Cloud?</a:t>
            </a:r>
            <a:endParaRPr lang="en-US" sz="1215" dirty="0">
              <a:latin typeface="Arial" charset="0"/>
              <a:ea typeface="Arial" charset="0"/>
              <a:cs typeface="Arial" charset="0"/>
            </a:endParaRPr>
          </a:p>
          <a:p>
            <a:pPr marL="244316" indent="-244316">
              <a:spcBef>
                <a:spcPts val="405"/>
              </a:spcBef>
            </a:pPr>
            <a:r>
              <a:rPr lang="en-US" sz="1215" dirty="0">
                <a:latin typeface="Arial" charset="0"/>
                <a:ea typeface="Arial" charset="0"/>
                <a:cs typeface="Arial" charset="0"/>
              </a:rPr>
              <a:t>A. Only information that is used by the process. For example, if the team store a ticket number as a variable, then this will be in the database for use  by the process. </a:t>
            </a:r>
          </a:p>
          <a:p>
            <a:pPr algn="just">
              <a:spcBef>
                <a:spcPts val="405"/>
              </a:spcBef>
            </a:pPr>
            <a:endParaRPr lang="en-US" sz="540" b="1" dirty="0">
              <a:latin typeface="Arial" charset="0"/>
              <a:ea typeface="Arial" charset="0"/>
              <a:cs typeface="Arial" charset="0"/>
            </a:endParaRPr>
          </a:p>
          <a:p>
            <a:pPr marL="244316" indent="-244316">
              <a:spcBef>
                <a:spcPts val="405"/>
              </a:spcBef>
            </a:pPr>
            <a:r>
              <a:rPr lang="en-US" sz="1215" b="1" dirty="0">
                <a:latin typeface="Arial" charset="0"/>
                <a:ea typeface="Arial" charset="0"/>
                <a:cs typeface="Arial" charset="0"/>
              </a:rPr>
              <a:t>Q. As the robots reside outside of the client environment how does IBM how ensure no changes are made without client knowledge? </a:t>
            </a:r>
          </a:p>
          <a:p>
            <a:pPr marL="244316" indent="-244316" algn="just">
              <a:spcBef>
                <a:spcPts val="405"/>
              </a:spcBef>
            </a:pPr>
            <a:r>
              <a:rPr lang="en-US" sz="1215" dirty="0">
                <a:latin typeface="Arial" charset="0"/>
                <a:ea typeface="Arial" charset="0"/>
                <a:cs typeface="Arial" charset="0"/>
              </a:rPr>
              <a:t>A. Please see the Blueprism Audit/Logging slide for more information but there is an audit trail available on Robots and all changes will first be verified/tested in the ‘Test’ environment and will then be approved by the client before migration to ‘Production’.</a:t>
            </a:r>
          </a:p>
        </p:txBody>
      </p:sp>
      <p:sp>
        <p:nvSpPr>
          <p:cNvPr id="7" name="Shape 91"/>
          <p:cNvSpPr/>
          <p:nvPr/>
        </p:nvSpPr>
        <p:spPr>
          <a:xfrm>
            <a:off x="1269024" y="6489382"/>
            <a:ext cx="9814612" cy="309410"/>
          </a:xfrm>
          <a:prstGeom prst="rect">
            <a:avLst/>
          </a:prstGeom>
          <a:ln w="3175">
            <a:miter lim="400000"/>
          </a:ln>
          <a:extLst>
            <a:ext uri="{C572A759-6A51-4108-AA02-DFA0A04FC94B}">
              <ma14:wrappingTextBoxFlag xmlns:ma14="http://schemas.microsoft.com/office/mac/drawingml/2011/main" xmlns="" val="1"/>
            </a:ext>
          </a:extLst>
        </p:spPr>
        <p:txBody>
          <a:bodyPr wrap="square" lIns="29765" tIns="29765" rIns="29765" bIns="29765" anchor="ctr">
            <a:spAutoFit/>
          </a:bodyPr>
          <a:lstStyle>
            <a:lvl1pPr algn="l">
              <a:spcBef>
                <a:spcPts val="0"/>
              </a:spcBef>
              <a:defRPr cap="all" spc="400">
                <a:latin typeface="Helvetica Neue Light"/>
                <a:ea typeface="Helvetica Neue Light"/>
                <a:cs typeface="Helvetica Neue Light"/>
                <a:sym typeface="Helvetica Neue Light"/>
              </a:defRPr>
            </a:lvl1pPr>
          </a:lstStyle>
          <a:p>
            <a:pPr algn="ctr"/>
            <a:r>
              <a:rPr lang="en-US" sz="1620" b="1" dirty="0">
                <a:solidFill>
                  <a:schemeClr val="tx1">
                    <a:lumMod val="75000"/>
                    <a:lumOff val="25000"/>
                  </a:schemeClr>
                </a:solidFill>
                <a:latin typeface="Arial" charset="0"/>
                <a:ea typeface="Arial" charset="0"/>
                <a:cs typeface="Arial" charset="0"/>
              </a:rPr>
              <a:t>FAQ’s</a:t>
            </a:r>
            <a:endParaRPr sz="1620" b="1" dirty="0">
              <a:solidFill>
                <a:schemeClr val="tx1">
                  <a:lumMod val="75000"/>
                  <a:lumOff val="25000"/>
                </a:schemeClr>
              </a:solidFill>
              <a:latin typeface="Arial" charset="0"/>
              <a:ea typeface="Arial" charset="0"/>
              <a:cs typeface="Arial" charset="0"/>
            </a:endParaRPr>
          </a:p>
        </p:txBody>
      </p:sp>
      <p:sp>
        <p:nvSpPr>
          <p:cNvPr id="8" name="Slide Number Placeholder 1">
            <a:extLst>
              <a:ext uri="{FF2B5EF4-FFF2-40B4-BE49-F238E27FC236}">
                <a16:creationId xmlns:a16="http://schemas.microsoft.com/office/drawing/2014/main" xmlns="" id="{E537A31C-B66B-4595-BC10-EE7CA1D7B27A}"/>
              </a:ext>
            </a:extLst>
          </p:cNvPr>
          <p:cNvSpPr txBox="1">
            <a:spLocks/>
          </p:cNvSpPr>
          <p:nvPr/>
        </p:nvSpPr>
        <p:spPr>
          <a:xfrm>
            <a:off x="8786870" y="640605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57F1E4F-1CFF-5643-939E-217C01CDF565}" type="slidenum">
              <a:rPr lang="en-US" sz="1200" smtClean="0">
                <a:solidFill>
                  <a:prstClr val="black">
                    <a:tint val="75000"/>
                  </a:prstClr>
                </a:solidFill>
                <a:latin typeface="Calibri" panose="020F0502020204030204"/>
              </a:rPr>
              <a:pPr algn="r">
                <a:defRPr/>
              </a:pPr>
              <a:t>20</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09837760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lide Number Placeholder 3"/>
          <p:cNvSpPr txBox="1">
            <a:spLocks noGrp="1"/>
          </p:cNvSpPr>
          <p:nvPr/>
        </p:nvSpPr>
        <p:spPr bwMode="auto">
          <a:xfrm>
            <a:off x="1473201" y="6534151"/>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639824A8-3218-4534-8846-24E542327636}" type="slidenum">
              <a:rPr lang="en-US" altLang="en-US" sz="801">
                <a:solidFill>
                  <a:schemeClr val="bg1"/>
                </a:solidFill>
              </a:rPr>
              <a:pPr eaLnBrk="1" hangingPunct="1">
                <a:spcBef>
                  <a:spcPct val="0"/>
                </a:spcBef>
                <a:buClrTx/>
                <a:buFontTx/>
                <a:buNone/>
              </a:pPr>
              <a:t>21</a:t>
            </a:fld>
            <a:endParaRPr lang="en-US" altLang="en-US" sz="801">
              <a:solidFill>
                <a:schemeClr val="bg1"/>
              </a:solidFill>
            </a:endParaRPr>
          </a:p>
        </p:txBody>
      </p:sp>
      <p:sp>
        <p:nvSpPr>
          <p:cNvPr id="6" name="Rectangle 5"/>
          <p:cNvSpPr/>
          <p:nvPr/>
        </p:nvSpPr>
        <p:spPr>
          <a:xfrm>
            <a:off x="829409" y="211773"/>
            <a:ext cx="10752992" cy="466281"/>
          </a:xfrm>
          <a:prstGeom prst="rect">
            <a:avLst/>
          </a:prstGeom>
        </p:spPr>
        <p:txBody>
          <a:bodyPr wrap="square">
            <a:spAutoFit/>
          </a:bodyPr>
          <a:lstStyle/>
          <a:p>
            <a:pPr algn="just"/>
            <a:r>
              <a:rPr lang="en-US" sz="2430" b="1" dirty="0">
                <a:solidFill>
                  <a:srgbClr val="002060"/>
                </a:solidFill>
                <a:latin typeface="Arial" charset="0"/>
                <a:ea typeface="Arial" charset="0"/>
                <a:cs typeface="Arial" charset="0"/>
              </a:rPr>
              <a:t>Blueprism Frequently Asked Questions (…</a:t>
            </a:r>
            <a:r>
              <a:rPr lang="en-US" sz="2430" b="1" dirty="0" err="1">
                <a:solidFill>
                  <a:srgbClr val="002060"/>
                </a:solidFill>
                <a:latin typeface="Arial" charset="0"/>
                <a:ea typeface="Arial" charset="0"/>
                <a:cs typeface="Arial" charset="0"/>
              </a:rPr>
              <a:t>cont</a:t>
            </a:r>
            <a:r>
              <a:rPr lang="en-US" sz="2430" b="1" dirty="0">
                <a:solidFill>
                  <a:srgbClr val="002060"/>
                </a:solidFill>
                <a:latin typeface="Arial" charset="0"/>
                <a:ea typeface="Arial" charset="0"/>
                <a:cs typeface="Arial" charset="0"/>
              </a:rPr>
              <a:t>)</a:t>
            </a:r>
          </a:p>
        </p:txBody>
      </p:sp>
      <p:sp>
        <p:nvSpPr>
          <p:cNvPr id="3" name="TextBox 2"/>
          <p:cNvSpPr txBox="1"/>
          <p:nvPr/>
        </p:nvSpPr>
        <p:spPr>
          <a:xfrm>
            <a:off x="829409" y="685231"/>
            <a:ext cx="10752992" cy="599611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9765" tIns="29765" rIns="29765" bIns="29765" numCol="1" spcCol="38100" rtlCol="0" anchor="t" anchorCtr="0">
            <a:noAutofit/>
          </a:bodyPr>
          <a:lstStyle/>
          <a:p>
            <a:pPr marL="244316" indent="-244316">
              <a:spcBef>
                <a:spcPts val="405"/>
              </a:spcBef>
            </a:pPr>
            <a:r>
              <a:rPr lang="en-US" sz="1215" b="1" dirty="0">
                <a:latin typeface="Arial" charset="0"/>
                <a:ea typeface="Arial" charset="0"/>
                <a:cs typeface="Arial" charset="0"/>
              </a:rPr>
              <a:t>Q. What encryption standard is currently used for the credential management in the password vault on the shared database server?</a:t>
            </a:r>
          </a:p>
          <a:p>
            <a:pPr>
              <a:spcBef>
                <a:spcPts val="405"/>
              </a:spcBef>
            </a:pPr>
            <a:r>
              <a:rPr lang="en-US" sz="1215" dirty="0">
                <a:latin typeface="Arial" charset="0"/>
                <a:ea typeface="Arial" charset="0"/>
                <a:cs typeface="Arial" charset="0"/>
              </a:rPr>
              <a:t>A. Currently it is AES256. We can also apply another layer of security if required whereby the AD credential used to log into the robot is </a:t>
            </a:r>
          </a:p>
          <a:p>
            <a:pPr marL="244316">
              <a:spcBef>
                <a:spcPts val="405"/>
              </a:spcBef>
            </a:pPr>
            <a:r>
              <a:rPr lang="en-US" sz="1215" dirty="0">
                <a:latin typeface="Arial" charset="0"/>
                <a:ea typeface="Arial" charset="0"/>
                <a:cs typeface="Arial" charset="0"/>
              </a:rPr>
              <a:t>client specific, such that any work done in a client can only be performed under that particular credential.</a:t>
            </a:r>
          </a:p>
          <a:p>
            <a:pPr>
              <a:spcBef>
                <a:spcPts val="405"/>
              </a:spcBef>
            </a:pPr>
            <a:endParaRPr lang="en-US" sz="540" b="1" dirty="0">
              <a:latin typeface="Arial" charset="0"/>
              <a:ea typeface="Arial" charset="0"/>
              <a:cs typeface="Arial" charset="0"/>
            </a:endParaRPr>
          </a:p>
          <a:p>
            <a:pPr>
              <a:spcBef>
                <a:spcPts val="405"/>
              </a:spcBef>
            </a:pPr>
            <a:r>
              <a:rPr lang="en-US" sz="1215" b="1" dirty="0">
                <a:latin typeface="Arial" charset="0"/>
                <a:ea typeface="Arial" charset="0"/>
                <a:cs typeface="Arial" charset="0"/>
              </a:rPr>
              <a:t>Q. How are the robots themselves securely managed?</a:t>
            </a:r>
          </a:p>
          <a:p>
            <a:pPr marL="244316" indent="-244316">
              <a:spcBef>
                <a:spcPts val="405"/>
              </a:spcBef>
            </a:pPr>
            <a:r>
              <a:rPr lang="en-US" sz="1215" dirty="0">
                <a:latin typeface="Arial" charset="0"/>
                <a:ea typeface="Arial" charset="0"/>
                <a:cs typeface="Arial" charset="0"/>
              </a:rPr>
              <a:t>A. Access to production robots is secured by an additional layer of security provided by the ‘Hypervisor’. This means that you are only permitted to view the console of a robot if you are a process manager who has responsibility for that process, which is mapped to AD role.</a:t>
            </a:r>
          </a:p>
          <a:p>
            <a:pPr>
              <a:spcBef>
                <a:spcPts val="405"/>
              </a:spcBef>
            </a:pPr>
            <a:endParaRPr lang="en-US" sz="540" b="1" dirty="0">
              <a:latin typeface="Arial" charset="0"/>
              <a:ea typeface="Arial" charset="0"/>
              <a:cs typeface="Arial" charset="0"/>
            </a:endParaRPr>
          </a:p>
          <a:p>
            <a:pPr>
              <a:spcBef>
                <a:spcPts val="405"/>
              </a:spcBef>
            </a:pPr>
            <a:r>
              <a:rPr lang="en-US" sz="1215" b="1" dirty="0">
                <a:latin typeface="Arial" charset="0"/>
                <a:ea typeface="Arial" charset="0"/>
                <a:cs typeface="Arial" charset="0"/>
              </a:rPr>
              <a:t>Q. What Anti-virus software is installed in Blueprism?</a:t>
            </a:r>
            <a:br>
              <a:rPr lang="en-US" sz="1215" b="1" dirty="0">
                <a:latin typeface="Arial" charset="0"/>
                <a:ea typeface="Arial" charset="0"/>
                <a:cs typeface="Arial" charset="0"/>
              </a:rPr>
            </a:br>
            <a:r>
              <a:rPr lang="en-US" sz="1215" b="1" dirty="0">
                <a:latin typeface="Arial" charset="0"/>
                <a:ea typeface="Arial" charset="0"/>
                <a:cs typeface="Arial" charset="0"/>
              </a:rPr>
              <a:t>A. </a:t>
            </a:r>
            <a:r>
              <a:rPr lang="en-US" sz="1215" dirty="0">
                <a:latin typeface="Arial" charset="0"/>
                <a:ea typeface="Arial" charset="0"/>
                <a:cs typeface="Arial" charset="0"/>
              </a:rPr>
              <a:t>Symantec Endpoint Protection is deployed on all Blueprism systems.</a:t>
            </a:r>
          </a:p>
          <a:p>
            <a:pPr>
              <a:spcBef>
                <a:spcPts val="405"/>
              </a:spcBef>
            </a:pPr>
            <a:endParaRPr lang="en-US" sz="540" b="1" dirty="0">
              <a:latin typeface="Arial" charset="0"/>
              <a:ea typeface="Arial" charset="0"/>
              <a:cs typeface="Arial" charset="0"/>
            </a:endParaRPr>
          </a:p>
          <a:p>
            <a:pPr>
              <a:spcBef>
                <a:spcPts val="405"/>
              </a:spcBef>
            </a:pPr>
            <a:r>
              <a:rPr lang="en-US" sz="1215" b="1" dirty="0">
                <a:latin typeface="Arial" charset="0"/>
                <a:ea typeface="Arial" charset="0"/>
                <a:cs typeface="Arial" charset="0"/>
              </a:rPr>
              <a:t>Q. Are the Blueprism processes retested with new versions of client software that it is automating against? </a:t>
            </a:r>
          </a:p>
          <a:p>
            <a:pPr marL="244316" indent="-244316">
              <a:spcBef>
                <a:spcPts val="405"/>
              </a:spcBef>
            </a:pPr>
            <a:r>
              <a:rPr lang="en-US" sz="1215" dirty="0">
                <a:latin typeface="Arial" charset="0"/>
                <a:ea typeface="Arial" charset="0"/>
                <a:cs typeface="Arial" charset="0"/>
              </a:rPr>
              <a:t>A. Yes this would need to be tested by the IBM developers once they have been informed of any changes to the client systems involved in   the process.</a:t>
            </a:r>
          </a:p>
          <a:p>
            <a:pPr>
              <a:spcBef>
                <a:spcPts val="405"/>
              </a:spcBef>
            </a:pPr>
            <a:endParaRPr lang="en-US" sz="540" b="1" dirty="0">
              <a:latin typeface="Arial" charset="0"/>
              <a:ea typeface="Arial" charset="0"/>
              <a:cs typeface="Arial" charset="0"/>
            </a:endParaRPr>
          </a:p>
          <a:p>
            <a:pPr>
              <a:spcBef>
                <a:spcPts val="405"/>
              </a:spcBef>
            </a:pPr>
            <a:r>
              <a:rPr lang="en-US" sz="1215" b="1" dirty="0">
                <a:latin typeface="Arial" charset="0"/>
                <a:ea typeface="Arial" charset="0"/>
                <a:cs typeface="Arial" charset="0"/>
              </a:rPr>
              <a:t>Q. Can a single Blueprism robot be shared with multiple clients?</a:t>
            </a:r>
          </a:p>
          <a:p>
            <a:pPr marL="244316" indent="-244316">
              <a:spcBef>
                <a:spcPts val="405"/>
              </a:spcBef>
            </a:pPr>
            <a:r>
              <a:rPr lang="en-US" sz="1215" dirty="0">
                <a:latin typeface="Arial" charset="0"/>
                <a:ea typeface="Arial" charset="0"/>
                <a:cs typeface="Arial" charset="0"/>
              </a:rPr>
              <a:t>A. Yes, a single robot can be shared. To ensure this process stays secure separate windows domain credentials are used to log on to the robot (to service separate clients). </a:t>
            </a:r>
          </a:p>
          <a:p>
            <a:pPr>
              <a:spcBef>
                <a:spcPts val="405"/>
              </a:spcBef>
            </a:pPr>
            <a:endParaRPr lang="en-US" sz="540" b="1" dirty="0">
              <a:latin typeface="Arial" charset="0"/>
              <a:ea typeface="Arial" charset="0"/>
              <a:cs typeface="Arial" charset="0"/>
            </a:endParaRPr>
          </a:p>
          <a:p>
            <a:pPr>
              <a:spcBef>
                <a:spcPts val="405"/>
              </a:spcBef>
            </a:pPr>
            <a:r>
              <a:rPr lang="en-US" sz="1215" b="1" dirty="0">
                <a:latin typeface="Arial" charset="0"/>
                <a:ea typeface="Arial" charset="0"/>
                <a:cs typeface="Arial" charset="0"/>
              </a:rPr>
              <a:t>Q. Is there any downtime/operational maintenance activities for Blueprism on Cloud?</a:t>
            </a:r>
          </a:p>
          <a:p>
            <a:pPr marL="244316" indent="-244316">
              <a:spcBef>
                <a:spcPts val="405"/>
              </a:spcBef>
              <a:buAutoNum type="alphaUcPeriod"/>
            </a:pPr>
            <a:r>
              <a:rPr lang="en-US" sz="1215" dirty="0">
                <a:latin typeface="Arial" charset="0"/>
                <a:ea typeface="Arial" charset="0"/>
                <a:cs typeface="Arial" charset="0"/>
              </a:rPr>
              <a:t>There is maintenance and it is currently covered in the 95% availability Service Level Objective (SLO). This becomes 98% if you take out maintenance.</a:t>
            </a:r>
            <a:br>
              <a:rPr lang="en-US" sz="1215" dirty="0">
                <a:latin typeface="Arial" charset="0"/>
                <a:ea typeface="Arial" charset="0"/>
                <a:cs typeface="Arial" charset="0"/>
              </a:rPr>
            </a:br>
            <a:endParaRPr lang="en-US" sz="1215" dirty="0">
              <a:latin typeface="Arial" charset="0"/>
              <a:ea typeface="Arial" charset="0"/>
              <a:cs typeface="Arial" charset="0"/>
            </a:endParaRPr>
          </a:p>
          <a:p>
            <a:pPr>
              <a:spcBef>
                <a:spcPts val="405"/>
              </a:spcBef>
            </a:pPr>
            <a:r>
              <a:rPr lang="en-US" sz="1215" b="1" dirty="0">
                <a:latin typeface="Arial" charset="0"/>
                <a:ea typeface="Arial" charset="0"/>
                <a:cs typeface="Arial" charset="0"/>
              </a:rPr>
              <a:t>Q.</a:t>
            </a:r>
            <a:r>
              <a:rPr lang="en-US" sz="1215" dirty="0">
                <a:latin typeface="Arial" charset="0"/>
                <a:ea typeface="Arial" charset="0"/>
                <a:cs typeface="Arial" charset="0"/>
              </a:rPr>
              <a:t> </a:t>
            </a:r>
            <a:r>
              <a:rPr lang="en-US" sz="1215" b="1" dirty="0">
                <a:latin typeface="Arial" charset="0"/>
                <a:ea typeface="Arial" charset="0"/>
                <a:cs typeface="Arial" charset="0"/>
              </a:rPr>
              <a:t>How much resource will be used by the robot(s) ?</a:t>
            </a:r>
          </a:p>
          <a:p>
            <a:pPr>
              <a:spcBef>
                <a:spcPts val="405"/>
              </a:spcBef>
            </a:pPr>
            <a:r>
              <a:rPr lang="en-US" sz="1215" dirty="0">
                <a:latin typeface="Arial" charset="0"/>
                <a:ea typeface="Arial" charset="0"/>
                <a:cs typeface="Arial" charset="0"/>
              </a:rPr>
              <a:t>A. As a minimum this would be the same as any AMS consultant logging in. In fact it will be a little faster/quicker.</a:t>
            </a:r>
          </a:p>
        </p:txBody>
      </p:sp>
      <p:sp>
        <p:nvSpPr>
          <p:cNvPr id="7" name="Shape 91"/>
          <p:cNvSpPr/>
          <p:nvPr/>
        </p:nvSpPr>
        <p:spPr>
          <a:xfrm>
            <a:off x="1269024" y="6489382"/>
            <a:ext cx="9814612" cy="309410"/>
          </a:xfrm>
          <a:prstGeom prst="rect">
            <a:avLst/>
          </a:prstGeom>
          <a:ln w="3175">
            <a:miter lim="400000"/>
          </a:ln>
          <a:extLst>
            <a:ext uri="{C572A759-6A51-4108-AA02-DFA0A04FC94B}">
              <ma14:wrappingTextBoxFlag xmlns:ma14="http://schemas.microsoft.com/office/mac/drawingml/2011/main" xmlns="" val="1"/>
            </a:ext>
          </a:extLst>
        </p:spPr>
        <p:txBody>
          <a:bodyPr wrap="square" lIns="29765" tIns="29765" rIns="29765" bIns="29765" anchor="ctr">
            <a:spAutoFit/>
          </a:bodyPr>
          <a:lstStyle>
            <a:lvl1pPr algn="l">
              <a:spcBef>
                <a:spcPts val="0"/>
              </a:spcBef>
              <a:defRPr cap="all" spc="400">
                <a:latin typeface="Helvetica Neue Light"/>
                <a:ea typeface="Helvetica Neue Light"/>
                <a:cs typeface="Helvetica Neue Light"/>
                <a:sym typeface="Helvetica Neue Light"/>
              </a:defRPr>
            </a:lvl1pPr>
          </a:lstStyle>
          <a:p>
            <a:pPr algn="ctr"/>
            <a:r>
              <a:rPr lang="en-US" sz="1620" b="1" dirty="0">
                <a:solidFill>
                  <a:schemeClr val="tx1">
                    <a:lumMod val="75000"/>
                    <a:lumOff val="25000"/>
                  </a:schemeClr>
                </a:solidFill>
                <a:latin typeface="Arial" charset="0"/>
                <a:ea typeface="Arial" charset="0"/>
                <a:cs typeface="Arial" charset="0"/>
              </a:rPr>
              <a:t>FAQ’s</a:t>
            </a:r>
            <a:endParaRPr sz="1620" b="1" dirty="0">
              <a:solidFill>
                <a:schemeClr val="tx1">
                  <a:lumMod val="75000"/>
                  <a:lumOff val="25000"/>
                </a:schemeClr>
              </a:solidFill>
              <a:latin typeface="Arial" charset="0"/>
              <a:ea typeface="Arial" charset="0"/>
              <a:cs typeface="Arial" charset="0"/>
            </a:endParaRPr>
          </a:p>
        </p:txBody>
      </p:sp>
      <p:sp>
        <p:nvSpPr>
          <p:cNvPr id="8" name="Slide Number Placeholder 1">
            <a:extLst>
              <a:ext uri="{FF2B5EF4-FFF2-40B4-BE49-F238E27FC236}">
                <a16:creationId xmlns:a16="http://schemas.microsoft.com/office/drawing/2014/main" xmlns="" id="{128EDC07-6A99-41C6-A8B1-41472E0593AF}"/>
              </a:ext>
            </a:extLst>
          </p:cNvPr>
          <p:cNvSpPr txBox="1">
            <a:spLocks/>
          </p:cNvSpPr>
          <p:nvPr/>
        </p:nvSpPr>
        <p:spPr>
          <a:xfrm>
            <a:off x="8786870" y="640605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57F1E4F-1CFF-5643-939E-217C01CDF565}" type="slidenum">
              <a:rPr lang="en-US" sz="1200" smtClean="0">
                <a:solidFill>
                  <a:prstClr val="black">
                    <a:tint val="75000"/>
                  </a:prstClr>
                </a:solidFill>
                <a:latin typeface="Calibri" panose="020F0502020204030204"/>
              </a:rPr>
              <a:pPr algn="r">
                <a:defRPr/>
              </a:pPr>
              <a:t>21</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67920881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lide Number Placeholder 3"/>
          <p:cNvSpPr txBox="1">
            <a:spLocks noGrp="1"/>
          </p:cNvSpPr>
          <p:nvPr/>
        </p:nvSpPr>
        <p:spPr bwMode="auto">
          <a:xfrm>
            <a:off x="1473201" y="6534151"/>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639824A8-3218-4534-8846-24E542327636}" type="slidenum">
              <a:rPr lang="en-US" altLang="en-US" sz="801">
                <a:solidFill>
                  <a:schemeClr val="bg1"/>
                </a:solidFill>
              </a:rPr>
              <a:pPr eaLnBrk="1" hangingPunct="1">
                <a:spcBef>
                  <a:spcPct val="0"/>
                </a:spcBef>
                <a:buClrTx/>
                <a:buFontTx/>
                <a:buNone/>
              </a:pPr>
              <a:t>22</a:t>
            </a:fld>
            <a:endParaRPr lang="en-US" altLang="en-US" sz="801">
              <a:solidFill>
                <a:schemeClr val="bg1"/>
              </a:solidFill>
            </a:endParaRPr>
          </a:p>
        </p:txBody>
      </p:sp>
      <p:sp>
        <p:nvSpPr>
          <p:cNvPr id="6" name="Rectangle 5"/>
          <p:cNvSpPr/>
          <p:nvPr/>
        </p:nvSpPr>
        <p:spPr>
          <a:xfrm>
            <a:off x="829409" y="289091"/>
            <a:ext cx="10752992" cy="466281"/>
          </a:xfrm>
          <a:prstGeom prst="rect">
            <a:avLst/>
          </a:prstGeom>
        </p:spPr>
        <p:txBody>
          <a:bodyPr wrap="square">
            <a:spAutoFit/>
          </a:bodyPr>
          <a:lstStyle/>
          <a:p>
            <a:pPr algn="just"/>
            <a:r>
              <a:rPr lang="en-US" sz="2430" b="1" dirty="0">
                <a:solidFill>
                  <a:srgbClr val="002060"/>
                </a:solidFill>
                <a:latin typeface="Arial" charset="0"/>
                <a:ea typeface="Arial" charset="0"/>
                <a:cs typeface="Arial" charset="0"/>
              </a:rPr>
              <a:t>Blueprism Frequently Asked Questions (…</a:t>
            </a:r>
            <a:r>
              <a:rPr lang="en-US" sz="2430" b="1" dirty="0" err="1">
                <a:solidFill>
                  <a:srgbClr val="002060"/>
                </a:solidFill>
                <a:latin typeface="Arial" charset="0"/>
                <a:ea typeface="Arial" charset="0"/>
                <a:cs typeface="Arial" charset="0"/>
              </a:rPr>
              <a:t>cont</a:t>
            </a:r>
            <a:r>
              <a:rPr lang="en-US" sz="2430" b="1" dirty="0">
                <a:solidFill>
                  <a:srgbClr val="002060"/>
                </a:solidFill>
                <a:latin typeface="Arial" charset="0"/>
                <a:ea typeface="Arial" charset="0"/>
                <a:cs typeface="Arial" charset="0"/>
              </a:rPr>
              <a:t>)</a:t>
            </a:r>
          </a:p>
        </p:txBody>
      </p:sp>
      <p:sp>
        <p:nvSpPr>
          <p:cNvPr id="3" name="TextBox 2"/>
          <p:cNvSpPr txBox="1"/>
          <p:nvPr/>
        </p:nvSpPr>
        <p:spPr>
          <a:xfrm>
            <a:off x="829409" y="861890"/>
            <a:ext cx="10534782" cy="599611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9765" tIns="29765" rIns="29765" bIns="29765" numCol="1" spcCol="38100" rtlCol="0" anchor="t" anchorCtr="0">
            <a:noAutofit/>
          </a:bodyPr>
          <a:lstStyle/>
          <a:p>
            <a:pPr algn="just">
              <a:spcBef>
                <a:spcPts val="405"/>
              </a:spcBef>
            </a:pPr>
            <a:r>
              <a:rPr lang="en-US" sz="1215" b="1" dirty="0">
                <a:latin typeface="Arial" charset="0"/>
                <a:ea typeface="Arial" charset="0"/>
                <a:cs typeface="Arial" charset="0"/>
              </a:rPr>
              <a:t>Q. What Anti Virus is to be used for Security Scanning?</a:t>
            </a:r>
          </a:p>
          <a:p>
            <a:pPr algn="just">
              <a:spcBef>
                <a:spcPts val="405"/>
              </a:spcBef>
            </a:pPr>
            <a:r>
              <a:rPr lang="en-US" sz="1215" dirty="0">
                <a:latin typeface="Arial" charset="0"/>
                <a:ea typeface="Arial" charset="0"/>
                <a:cs typeface="Arial" charset="0"/>
              </a:rPr>
              <a:t>A. Use of Antivirus (Trend Micro) and SIEM scanning (</a:t>
            </a:r>
            <a:r>
              <a:rPr lang="en-US" sz="1215" dirty="0" err="1">
                <a:latin typeface="Arial" charset="0"/>
                <a:ea typeface="Arial" charset="0"/>
                <a:cs typeface="Arial" charset="0"/>
              </a:rPr>
              <a:t>QRadar</a:t>
            </a:r>
            <a:r>
              <a:rPr lang="en-US" sz="1215" dirty="0">
                <a:latin typeface="Arial" charset="0"/>
                <a:ea typeface="Arial" charset="0"/>
                <a:cs typeface="Arial" charset="0"/>
              </a:rPr>
              <a:t>) will be implemented into the Service Provider environment.</a:t>
            </a:r>
          </a:p>
          <a:p>
            <a:pPr algn="just">
              <a:spcBef>
                <a:spcPts val="405"/>
              </a:spcBef>
            </a:pPr>
            <a:endParaRPr lang="en-US" sz="540" b="1" dirty="0">
              <a:latin typeface="Arial" charset="0"/>
              <a:ea typeface="Arial" charset="0"/>
              <a:cs typeface="Arial" charset="0"/>
            </a:endParaRPr>
          </a:p>
          <a:p>
            <a:pPr algn="just">
              <a:spcBef>
                <a:spcPts val="405"/>
              </a:spcBef>
            </a:pPr>
            <a:r>
              <a:rPr lang="en-US" sz="1215" b="1" dirty="0">
                <a:latin typeface="Arial" charset="0"/>
                <a:ea typeface="Arial" charset="0"/>
                <a:cs typeface="Arial" charset="0"/>
              </a:rPr>
              <a:t>Q. Can a Robot use existing Socks server connectivity via One Network?</a:t>
            </a:r>
          </a:p>
          <a:p>
            <a:pPr marL="244316" indent="-244316" algn="just">
              <a:spcBef>
                <a:spcPts val="405"/>
              </a:spcBef>
            </a:pPr>
            <a:r>
              <a:rPr lang="en-US" sz="1215" dirty="0">
                <a:latin typeface="Arial" charset="0"/>
                <a:ea typeface="Arial" charset="0"/>
                <a:cs typeface="Arial" charset="0"/>
              </a:rPr>
              <a:t>A. Whilst it is technically possible because of IBM security/strategical reasons the answer is No. The socks server only permits connections originating from the IBM </a:t>
            </a:r>
            <a:r>
              <a:rPr lang="en-US" sz="1215" dirty="0" err="1">
                <a:latin typeface="Arial" charset="0"/>
                <a:ea typeface="Arial" charset="0"/>
                <a:cs typeface="Arial" charset="0"/>
              </a:rPr>
              <a:t>gSNI</a:t>
            </a:r>
            <a:r>
              <a:rPr lang="en-US" sz="1215" dirty="0">
                <a:latin typeface="Arial" charset="0"/>
                <a:ea typeface="Arial" charset="0"/>
                <a:cs typeface="Arial" charset="0"/>
              </a:rPr>
              <a:t>/9. network (internal network) for security reasons.  </a:t>
            </a:r>
          </a:p>
          <a:p>
            <a:pPr algn="just">
              <a:spcBef>
                <a:spcPts val="405"/>
              </a:spcBef>
            </a:pPr>
            <a:endParaRPr lang="en-US" sz="540" b="1" dirty="0">
              <a:latin typeface="Arial" charset="0"/>
              <a:ea typeface="Arial" charset="0"/>
              <a:cs typeface="Arial" charset="0"/>
            </a:endParaRPr>
          </a:p>
          <a:p>
            <a:pPr algn="just">
              <a:spcBef>
                <a:spcPts val="405"/>
              </a:spcBef>
            </a:pPr>
            <a:r>
              <a:rPr lang="en-US" sz="1215" b="1" dirty="0">
                <a:latin typeface="Arial" charset="0"/>
                <a:ea typeface="Arial" charset="0"/>
                <a:cs typeface="Arial" charset="0"/>
              </a:rPr>
              <a:t>Q. When using a VPN client, connectivity can be established to the customer network, but the VPN connection blocks all inward traffic to the originating machine. </a:t>
            </a:r>
          </a:p>
          <a:p>
            <a:pPr marL="244316" indent="-244316" algn="just">
              <a:spcBef>
                <a:spcPts val="405"/>
              </a:spcBef>
            </a:pPr>
            <a:r>
              <a:rPr lang="en-US" sz="1215" dirty="0">
                <a:latin typeface="Arial" charset="0"/>
                <a:ea typeface="Arial" charset="0"/>
                <a:cs typeface="Arial" charset="0"/>
              </a:rPr>
              <a:t>A. This is not a problem caused by the location of the environment. If we had this deployed on IBM Blue the problem would still exist, because the BP robot needs to talk to the application server. Blueprism is a client / server application, so using internet VPN clients that block these communications are not going to work. </a:t>
            </a:r>
          </a:p>
          <a:p>
            <a:pPr lvl="2" algn="just">
              <a:spcBef>
                <a:spcPts val="405"/>
              </a:spcBef>
            </a:pPr>
            <a:r>
              <a:rPr lang="en-US" sz="1215" dirty="0">
                <a:latin typeface="Arial" charset="0"/>
                <a:ea typeface="Arial" charset="0"/>
                <a:cs typeface="Arial" charset="0"/>
              </a:rPr>
              <a:t>There are only 2 solutions :</a:t>
            </a:r>
          </a:p>
          <a:p>
            <a:pPr marL="231458" indent="-231458" algn="just">
              <a:spcBef>
                <a:spcPts val="405"/>
              </a:spcBef>
              <a:buFont typeface="Arial" panose="020B0604020202020204" pitchFamily="34" charset="0"/>
              <a:buChar char="•"/>
            </a:pPr>
            <a:r>
              <a:rPr lang="en-US" sz="1215" dirty="0">
                <a:latin typeface="Arial" charset="0"/>
                <a:ea typeface="Arial" charset="0"/>
                <a:cs typeface="Arial" charset="0"/>
              </a:rPr>
              <a:t>Establish a proper connection with the client environment from Blueprism, via S2S VPN as we are doing with most clients</a:t>
            </a:r>
          </a:p>
          <a:p>
            <a:pPr marL="231458" indent="-231458" algn="just">
              <a:spcBef>
                <a:spcPts val="405"/>
              </a:spcBef>
              <a:buFont typeface="Arial" panose="020B0604020202020204" pitchFamily="34" charset="0"/>
              <a:buChar char="•"/>
            </a:pPr>
            <a:r>
              <a:rPr lang="en-US" sz="1215" dirty="0">
                <a:latin typeface="Arial" charset="0"/>
                <a:ea typeface="Arial" charset="0"/>
                <a:cs typeface="Arial" charset="0"/>
              </a:rPr>
              <a:t>Find a way of configuring the client VPN to allow the necessary ports back to Blueprism. I am not sure if this is even possible with the client you are using so you would need to investigate with the vendor or in the product manuals. Some have ability to configure the local firewall for the client, but in general this is set by policy from the server side, so would be enforced by the customer's policy.</a:t>
            </a:r>
          </a:p>
          <a:p>
            <a:pPr marL="231458" indent="-231458" algn="just">
              <a:spcBef>
                <a:spcPts val="405"/>
              </a:spcBef>
              <a:buFont typeface="Arial" panose="020B0604020202020204" pitchFamily="34" charset="0"/>
              <a:buChar char="•"/>
            </a:pPr>
            <a:endParaRPr lang="en-US" sz="540" dirty="0">
              <a:latin typeface="Arial" charset="0"/>
              <a:ea typeface="Arial" charset="0"/>
              <a:cs typeface="Arial" charset="0"/>
            </a:endParaRPr>
          </a:p>
          <a:p>
            <a:pPr>
              <a:spcBef>
                <a:spcPts val="405"/>
              </a:spcBef>
            </a:pPr>
            <a:r>
              <a:rPr lang="en-US" sz="1215" b="1" dirty="0">
                <a:latin typeface="Arial" charset="0"/>
                <a:ea typeface="Arial" charset="0"/>
                <a:cs typeface="Arial" charset="0"/>
              </a:rPr>
              <a:t>Q. Does the robot work in a sequential mode only? </a:t>
            </a:r>
          </a:p>
          <a:p>
            <a:pPr marL="244316" indent="-244316">
              <a:spcBef>
                <a:spcPts val="405"/>
              </a:spcBef>
            </a:pPr>
            <a:r>
              <a:rPr lang="en-US" sz="1215" dirty="0">
                <a:latin typeface="Arial" charset="0"/>
                <a:ea typeface="Arial" charset="0"/>
                <a:cs typeface="Arial" charset="0"/>
              </a:rPr>
              <a:t>A. Each robot works as a single threaded action. If additional monitoring by events is needed then the configuration of multiple Robots will be needed based upon the requirement.</a:t>
            </a:r>
          </a:p>
          <a:p>
            <a:pPr marL="231458" indent="-231458" algn="just">
              <a:spcBef>
                <a:spcPts val="405"/>
              </a:spcBef>
              <a:buFont typeface="Arial" panose="020B0604020202020204" pitchFamily="34" charset="0"/>
              <a:buChar char="•"/>
            </a:pPr>
            <a:endParaRPr lang="en-US" sz="1215" dirty="0">
              <a:latin typeface="Arial" charset="0"/>
              <a:ea typeface="Arial" charset="0"/>
              <a:cs typeface="Arial" charset="0"/>
            </a:endParaRPr>
          </a:p>
        </p:txBody>
      </p:sp>
      <p:sp>
        <p:nvSpPr>
          <p:cNvPr id="7" name="Shape 91"/>
          <p:cNvSpPr/>
          <p:nvPr/>
        </p:nvSpPr>
        <p:spPr>
          <a:xfrm>
            <a:off x="1269024" y="6489382"/>
            <a:ext cx="9814612" cy="309410"/>
          </a:xfrm>
          <a:prstGeom prst="rect">
            <a:avLst/>
          </a:prstGeom>
          <a:ln w="3175">
            <a:miter lim="400000"/>
          </a:ln>
          <a:extLst>
            <a:ext uri="{C572A759-6A51-4108-AA02-DFA0A04FC94B}">
              <ma14:wrappingTextBoxFlag xmlns:ma14="http://schemas.microsoft.com/office/mac/drawingml/2011/main" xmlns="" val="1"/>
            </a:ext>
          </a:extLst>
        </p:spPr>
        <p:txBody>
          <a:bodyPr wrap="square" lIns="29765" tIns="29765" rIns="29765" bIns="29765" anchor="ctr">
            <a:spAutoFit/>
          </a:bodyPr>
          <a:lstStyle>
            <a:lvl1pPr algn="l">
              <a:spcBef>
                <a:spcPts val="0"/>
              </a:spcBef>
              <a:defRPr cap="all" spc="400">
                <a:latin typeface="Helvetica Neue Light"/>
                <a:ea typeface="Helvetica Neue Light"/>
                <a:cs typeface="Helvetica Neue Light"/>
                <a:sym typeface="Helvetica Neue Light"/>
              </a:defRPr>
            </a:lvl1pPr>
          </a:lstStyle>
          <a:p>
            <a:pPr algn="ctr"/>
            <a:r>
              <a:rPr lang="en-US" sz="1620" b="1" dirty="0">
                <a:solidFill>
                  <a:schemeClr val="tx1">
                    <a:lumMod val="75000"/>
                    <a:lumOff val="25000"/>
                  </a:schemeClr>
                </a:solidFill>
                <a:latin typeface="Arial" charset="0"/>
                <a:ea typeface="Arial" charset="0"/>
                <a:cs typeface="Arial" charset="0"/>
              </a:rPr>
              <a:t>FAQ’s</a:t>
            </a:r>
            <a:endParaRPr sz="1620" b="1" dirty="0">
              <a:solidFill>
                <a:schemeClr val="tx1">
                  <a:lumMod val="75000"/>
                  <a:lumOff val="25000"/>
                </a:schemeClr>
              </a:solidFill>
              <a:latin typeface="Arial" charset="0"/>
              <a:ea typeface="Arial" charset="0"/>
              <a:cs typeface="Arial" charset="0"/>
            </a:endParaRPr>
          </a:p>
        </p:txBody>
      </p:sp>
      <p:sp>
        <p:nvSpPr>
          <p:cNvPr id="8" name="Slide Number Placeholder 1">
            <a:extLst>
              <a:ext uri="{FF2B5EF4-FFF2-40B4-BE49-F238E27FC236}">
                <a16:creationId xmlns:a16="http://schemas.microsoft.com/office/drawing/2014/main" xmlns="" id="{289D8A59-8B8C-493B-A93B-68D472045CC9}"/>
              </a:ext>
            </a:extLst>
          </p:cNvPr>
          <p:cNvSpPr txBox="1">
            <a:spLocks/>
          </p:cNvSpPr>
          <p:nvPr/>
        </p:nvSpPr>
        <p:spPr>
          <a:xfrm>
            <a:off x="8786870" y="640605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57F1E4F-1CFF-5643-939E-217C01CDF565}" type="slidenum">
              <a:rPr lang="en-US" sz="1200" smtClean="0">
                <a:solidFill>
                  <a:prstClr val="black">
                    <a:tint val="75000"/>
                  </a:prstClr>
                </a:solidFill>
                <a:latin typeface="Calibri" panose="020F0502020204030204"/>
              </a:rPr>
              <a:pPr algn="r">
                <a:defRPr/>
              </a:pPr>
              <a:t>22</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387216106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225919" y="136525"/>
            <a:ext cx="11582400" cy="1189038"/>
          </a:xfrm>
        </p:spPr>
        <p:txBody>
          <a:bodyPr/>
          <a:lstStyle/>
          <a:p>
            <a:pPr eaLnBrk="1" hangingPunct="1"/>
            <a:r>
              <a:rPr lang="en-GB" dirty="0"/>
              <a:t>Robotic Process Automation Security Principles</a:t>
            </a:r>
            <a:r>
              <a:rPr lang="en-US" altLang="en-US" dirty="0"/>
              <a:t/>
            </a:r>
            <a:br>
              <a:rPr lang="en-US" altLang="en-US" dirty="0"/>
            </a:br>
            <a:endParaRPr lang="en-GB" altLang="en-US" dirty="0"/>
          </a:p>
        </p:txBody>
      </p:sp>
      <p:sp>
        <p:nvSpPr>
          <p:cNvPr id="6147" name="Content Placeholder 2"/>
          <p:cNvSpPr>
            <a:spLocks noGrp="1"/>
          </p:cNvSpPr>
          <p:nvPr>
            <p:ph idx="4294967295"/>
          </p:nvPr>
        </p:nvSpPr>
        <p:spPr>
          <a:xfrm>
            <a:off x="1407319" y="1030288"/>
            <a:ext cx="9278938" cy="5599112"/>
          </a:xfrm>
        </p:spPr>
        <p:txBody>
          <a:bodyPr vert="horz" wrap="square" lIns="45720" tIns="45720" rIns="45720" bIns="45720" numCol="1" anchor="t" anchorCtr="0" compatLnSpc="1">
            <a:prstTxWarp prst="textNoShape">
              <a:avLst/>
            </a:prstTxWarp>
          </a:bodyPr>
          <a:lstStyle/>
          <a:p>
            <a:pPr marL="0" indent="0" algn="just">
              <a:buNone/>
            </a:pPr>
            <a:r>
              <a:rPr lang="en-US" sz="1200" dirty="0"/>
              <a:t>A robot running on a virtual desktop in an RPA context will be emulating a human interaction with a target application and will behave in a very similar way, therefore much of the security considerations will be aligned – the access method, encryption and credential management controls applied will similar or identical for the Robot as it would be for a human. Physical and logical security controls will be applied in order to protect the access to the environment and active Robots. The following core principles will be adhered to in all deployment models.</a:t>
            </a:r>
            <a:endParaRPr lang="en-GB" sz="1200" dirty="0"/>
          </a:p>
          <a:p>
            <a:pPr marL="0" indent="0">
              <a:buNone/>
            </a:pPr>
            <a:endParaRPr lang="en-US" sz="800" dirty="0"/>
          </a:p>
          <a:p>
            <a:pPr algn="just"/>
            <a:r>
              <a:rPr lang="en-US" sz="1200" b="1" dirty="0"/>
              <a:t>Operating System Compliance and Security Standards</a:t>
            </a:r>
            <a:endParaRPr lang="en-GB" sz="1200" b="1" dirty="0"/>
          </a:p>
          <a:p>
            <a:pPr marL="517525" lvl="1" indent="-171450" algn="just"/>
            <a:r>
              <a:rPr lang="en-US" sz="1100" dirty="0"/>
              <a:t>The RPA environment runs both Server and Desktop based Operating Systems, however both environments are treated primarily under governance by IBM ITCS104 standards. The desktop client Technical Specifications will be created to closely match that of the Windows Server OS, but will also apply additional appropriate controls from ITCS300 and Microsoft’s security recommendations for the platform.</a:t>
            </a:r>
            <a:endParaRPr lang="en-GB" sz="1100" dirty="0"/>
          </a:p>
          <a:p>
            <a:pPr algn="just"/>
            <a:endParaRPr lang="en-GB" sz="800" dirty="0"/>
          </a:p>
          <a:p>
            <a:pPr algn="just"/>
            <a:r>
              <a:rPr lang="en-US" sz="1200" b="1" dirty="0"/>
              <a:t>Cloud Security Governance</a:t>
            </a:r>
            <a:endParaRPr lang="en-GB" sz="1200" b="1" dirty="0"/>
          </a:p>
          <a:p>
            <a:pPr lvl="1" algn="just"/>
            <a:r>
              <a:rPr lang="en-US" sz="1100" dirty="0"/>
              <a:t>Any new environment deployed on SoftLayer must be compliant with the IBM ITCS Cloud Security Policy. IBM’s Cloud Security team performs a formal assessment and any changes are logged in this profile and assessed periodically. </a:t>
            </a:r>
            <a:endParaRPr lang="en-GB" sz="1100" dirty="0"/>
          </a:p>
          <a:p>
            <a:pPr algn="just"/>
            <a:endParaRPr lang="en-GB" sz="800" dirty="0"/>
          </a:p>
          <a:p>
            <a:pPr algn="just"/>
            <a:r>
              <a:rPr lang="en-US" sz="1200" b="1" dirty="0"/>
              <a:t>Runtime Resource PCs (Robots) – Network Placement and Access </a:t>
            </a:r>
            <a:endParaRPr lang="en-GB" sz="1200" b="1" dirty="0"/>
          </a:p>
          <a:p>
            <a:pPr lvl="1" algn="just"/>
            <a:r>
              <a:rPr lang="en-US" sz="1100" dirty="0"/>
              <a:t>In this current design, placement of Runtime Resources (Robots) outside of the Service Provider instance is only possible if there is the ability to create a trust to a local domain from the Service Provider domain. This is because secure .NET remoting is only possible when application server and robot are within a domain. A future release of Blueprism will remove this restriction, allowing for a more distributed model.</a:t>
            </a:r>
            <a:endParaRPr lang="en-GB" sz="1100" dirty="0"/>
          </a:p>
          <a:p>
            <a:pPr algn="just"/>
            <a:endParaRPr lang="en-GB" sz="800" dirty="0"/>
          </a:p>
          <a:p>
            <a:pPr algn="just"/>
            <a:r>
              <a:rPr lang="en-US" sz="1200" b="1" dirty="0"/>
              <a:t>Hypervisor Access Security Considerations</a:t>
            </a:r>
            <a:endParaRPr lang="en-GB" sz="1200" b="1" dirty="0"/>
          </a:p>
          <a:p>
            <a:pPr lvl="1" algn="just"/>
            <a:r>
              <a:rPr lang="en-US" sz="1100" dirty="0"/>
              <a:t>Blueprism recommend the use of a virtualised platform for deployment of runtime Resources and Interactive Clients, as this offers the best security protection. However, it is also important to consider the security of the Hypervisor, as administrative level access to the Hypervisor allows someone to view sensitive information via the console. The following guidance will be followed to restrict this level of access. These are applicable to an </a:t>
            </a:r>
            <a:r>
              <a:rPr lang="en-US" sz="1100" dirty="0" err="1"/>
              <a:t>ESXi</a:t>
            </a:r>
            <a:r>
              <a:rPr lang="en-US" sz="1100" dirty="0"/>
              <a:t> Hypervisor, but equivalent controls must be implemented, in the instance where an alternative Hypervisor is used. </a:t>
            </a:r>
          </a:p>
          <a:p>
            <a:pPr lvl="1" algn="just"/>
            <a:r>
              <a:rPr lang="en-US" sz="1100" dirty="0"/>
              <a:t>Runtime Resource PCs and Interactive Clients will be placed in a separate folder in </a:t>
            </a:r>
            <a:r>
              <a:rPr lang="en-US" sz="1100" dirty="0" err="1"/>
              <a:t>Vcenter</a:t>
            </a:r>
            <a:r>
              <a:rPr lang="en-US" sz="1100" dirty="0"/>
              <a:t>, with the “View Console” right tightly controlled, according to the need for users who will use </a:t>
            </a:r>
            <a:r>
              <a:rPr lang="en-US" sz="1100" dirty="0" err="1"/>
              <a:t>Vsphere</a:t>
            </a:r>
            <a:r>
              <a:rPr lang="en-US" sz="1100" dirty="0"/>
              <a:t> for remoting of Runtime Resources (Robots). </a:t>
            </a:r>
          </a:p>
          <a:p>
            <a:pPr lvl="1" algn="just"/>
            <a:r>
              <a:rPr lang="en-US" sz="1100" dirty="0"/>
              <a:t>Access control of the above must be linked with Single Sign On and will be controlled via Active Directory groups, linked to the Role Based Access Model.</a:t>
            </a:r>
            <a:endParaRPr lang="en-GB" sz="1100" dirty="0"/>
          </a:p>
          <a:p>
            <a:pPr marL="0" indent="0">
              <a:buNone/>
            </a:pPr>
            <a:endParaRPr lang="en-GB" sz="1100" dirty="0"/>
          </a:p>
          <a:p>
            <a:pPr marL="0" indent="0">
              <a:buNone/>
            </a:pPr>
            <a:endParaRPr lang="en-US" sz="1100" dirty="0"/>
          </a:p>
          <a:p>
            <a:pPr marL="0" indent="0">
              <a:buNone/>
            </a:pPr>
            <a:endParaRPr lang="en-US" sz="1100" dirty="0"/>
          </a:p>
          <a:p>
            <a:pPr marL="346075" lvl="1" indent="0">
              <a:buNone/>
            </a:pPr>
            <a:endParaRPr lang="en-US" sz="1100" dirty="0"/>
          </a:p>
          <a:p>
            <a:pPr lvl="1"/>
            <a:endParaRPr lang="en-GB" sz="1100" dirty="0"/>
          </a:p>
          <a:p>
            <a:pPr lvl="1"/>
            <a:endParaRPr lang="en-US" sz="1200" dirty="0"/>
          </a:p>
          <a:p>
            <a:pPr algn="just" eaLnBrk="1" hangingPunct="1">
              <a:defRPr/>
            </a:pPr>
            <a:endParaRPr lang="en-US" sz="1200" dirty="0"/>
          </a:p>
          <a:p>
            <a:pPr algn="just" eaLnBrk="1" hangingPunct="1">
              <a:defRPr/>
            </a:pPr>
            <a:endParaRPr lang="en-GB" altLang="en-US" sz="800" dirty="0"/>
          </a:p>
          <a:p>
            <a:pPr marL="0" indent="0" algn="just" eaLnBrk="1" hangingPunct="1">
              <a:buNone/>
              <a:defRPr/>
            </a:pPr>
            <a:endParaRPr lang="en-GB" altLang="en-US" sz="1200" dirty="0"/>
          </a:p>
          <a:p>
            <a:pPr marL="336550" lvl="1" indent="0" algn="just" eaLnBrk="1" hangingPunct="1">
              <a:defRPr/>
            </a:pPr>
            <a:endParaRPr lang="en-GB" altLang="en-US" sz="1200" dirty="0"/>
          </a:p>
          <a:p>
            <a:pPr marL="0" indent="0" algn="just" eaLnBrk="1" hangingPunct="1">
              <a:buNone/>
              <a:defRPr/>
            </a:pPr>
            <a:endParaRPr lang="en-GB" altLang="en-US" sz="1200" dirty="0"/>
          </a:p>
        </p:txBody>
      </p:sp>
      <p:sp>
        <p:nvSpPr>
          <p:cNvPr id="6148" name="Slide Number Placeholder 3"/>
          <p:cNvSpPr txBox="1">
            <a:spLocks noGrp="1"/>
          </p:cNvSpPr>
          <p:nvPr/>
        </p:nvSpPr>
        <p:spPr bwMode="auto">
          <a:xfrm>
            <a:off x="1473200" y="6534150"/>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fontAlgn="base">
              <a:spcBef>
                <a:spcPct val="0"/>
              </a:spcBef>
              <a:spcAft>
                <a:spcPct val="0"/>
              </a:spcAft>
              <a:buClrTx/>
              <a:buNone/>
            </a:pPr>
            <a:fld id="{639824A8-3218-4534-8846-24E542327636}" type="slidenum">
              <a:rPr lang="en-US" altLang="en-US" sz="800">
                <a:solidFill>
                  <a:srgbClr val="FFFFFF"/>
                </a:solidFill>
                <a:cs typeface="Arial" panose="020B0604020202020204" pitchFamily="34" charset="0"/>
              </a:rPr>
              <a:pPr fontAlgn="base">
                <a:spcBef>
                  <a:spcPct val="0"/>
                </a:spcBef>
                <a:spcAft>
                  <a:spcPct val="0"/>
                </a:spcAft>
                <a:buClrTx/>
                <a:buNone/>
              </a:pPr>
              <a:t>23</a:t>
            </a:fld>
            <a:endParaRPr lang="en-US" altLang="en-US" sz="800">
              <a:solidFill>
                <a:srgbClr val="FFFFFF"/>
              </a:solidFill>
              <a:cs typeface="Arial" panose="020B0604020202020204" pitchFamily="34" charset="0"/>
            </a:endParaRPr>
          </a:p>
        </p:txBody>
      </p:sp>
      <p:sp>
        <p:nvSpPr>
          <p:cNvPr id="2" name="Slide Number Placeholder 1"/>
          <p:cNvSpPr>
            <a:spLocks noGrp="1"/>
          </p:cNvSpPr>
          <p:nvPr>
            <p:ph type="sldNum" sz="quarter" idx="10"/>
          </p:nvPr>
        </p:nvSpPr>
        <p:spPr/>
        <p:txBody>
          <a:bodyPr/>
          <a:lstStyle/>
          <a:p>
            <a:pPr fontAlgn="base">
              <a:spcBef>
                <a:spcPct val="0"/>
              </a:spcBef>
              <a:spcAft>
                <a:spcPct val="0"/>
              </a:spcAft>
              <a:defRPr/>
            </a:pPr>
            <a:fld id="{7B4B051B-BD7A-4812-995A-E6855FA63C77}" type="slidenum">
              <a:rPr lang="en-GB" altLang="en-US">
                <a:solidFill>
                  <a:srgbClr val="000000"/>
                </a:solidFill>
                <a:latin typeface="Arial" panose="020B0604020202020204" pitchFamily="34" charset="0"/>
                <a:cs typeface="Arial" panose="020B0604020202020204" pitchFamily="34" charset="0"/>
              </a:rPr>
              <a:pPr fontAlgn="base">
                <a:spcBef>
                  <a:spcPct val="0"/>
                </a:spcBef>
                <a:spcAft>
                  <a:spcPct val="0"/>
                </a:spcAft>
                <a:defRPr/>
              </a:pPr>
              <a:t>23</a:t>
            </a:fld>
            <a:endParaRPr lang="en-GB"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657912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244232" y="144788"/>
            <a:ext cx="11582400" cy="1189038"/>
          </a:xfrm>
        </p:spPr>
        <p:txBody>
          <a:bodyPr/>
          <a:lstStyle/>
          <a:p>
            <a:pPr eaLnBrk="1" hangingPunct="1"/>
            <a:r>
              <a:rPr lang="en-GB" dirty="0"/>
              <a:t>Robotic Process Automation Security Principles (..</a:t>
            </a:r>
            <a:r>
              <a:rPr lang="en-GB" dirty="0" err="1"/>
              <a:t>cont</a:t>
            </a:r>
            <a:r>
              <a:rPr lang="en-GB" dirty="0"/>
              <a:t>)</a:t>
            </a:r>
            <a:r>
              <a:rPr lang="en-US" altLang="en-US" dirty="0"/>
              <a:t/>
            </a:r>
            <a:br>
              <a:rPr lang="en-US" altLang="en-US" dirty="0"/>
            </a:br>
            <a:endParaRPr lang="en-GB" altLang="en-US" dirty="0"/>
          </a:p>
        </p:txBody>
      </p:sp>
      <p:sp>
        <p:nvSpPr>
          <p:cNvPr id="6147" name="Content Placeholder 2"/>
          <p:cNvSpPr>
            <a:spLocks noGrp="1"/>
          </p:cNvSpPr>
          <p:nvPr>
            <p:ph idx="4294967295"/>
          </p:nvPr>
        </p:nvSpPr>
        <p:spPr>
          <a:xfrm>
            <a:off x="1407319" y="1030288"/>
            <a:ext cx="9278938" cy="5599112"/>
          </a:xfrm>
        </p:spPr>
        <p:txBody>
          <a:bodyPr vert="horz" wrap="square" lIns="45720" tIns="45720" rIns="45720" bIns="45720" numCol="1" anchor="t" anchorCtr="0" compatLnSpc="1">
            <a:prstTxWarp prst="textNoShape">
              <a:avLst/>
            </a:prstTxWarp>
          </a:bodyPr>
          <a:lstStyle/>
          <a:p>
            <a:pPr marL="180975" indent="-171450" algn="just"/>
            <a:r>
              <a:rPr lang="en-US" sz="1200" b="1" dirty="0"/>
              <a:t>User Authentication and Single Sign On</a:t>
            </a:r>
            <a:endParaRPr lang="en-GB" sz="1200" b="1" dirty="0"/>
          </a:p>
          <a:p>
            <a:pPr lvl="1" algn="just"/>
            <a:r>
              <a:rPr lang="en-US" sz="1100" dirty="0"/>
              <a:t>Use of Single Sign On is mandatory in all deployments, for Infrastructure and Application access control. Application authentication will be controlled by mapping of roles within the Blueprism environment, linked to Active Directory Security Groups.</a:t>
            </a:r>
            <a:endParaRPr lang="en-GB" sz="1100" dirty="0"/>
          </a:p>
          <a:p>
            <a:pPr marL="180975" indent="-171450" algn="just"/>
            <a:endParaRPr lang="en-US" sz="800" b="1" dirty="0"/>
          </a:p>
          <a:p>
            <a:pPr marL="180975" indent="-171450" algn="just"/>
            <a:r>
              <a:rPr lang="en-US" sz="1200" b="1" dirty="0"/>
              <a:t>Active Directory Integration</a:t>
            </a:r>
            <a:endParaRPr lang="en-GB" sz="1200" b="1" dirty="0"/>
          </a:p>
          <a:p>
            <a:pPr lvl="1" algn="just"/>
            <a:r>
              <a:rPr lang="en-US" sz="1100" dirty="0"/>
              <a:t>Use of secure .NET remoting requires the integration of the Application Server, Runtime Resources (Robots) and Interactive clients into an AD domain. In the Service Provider deployment models, a dedicated Active Directory environment has been implemented and this will be used to control all access within the environment via Single Sign on (SSO). In a dedicated instance, integration of the Blueprism environment to the local Active Directory domain is necessary. Integration with Active Directory is mandatory in all deployment models.</a:t>
            </a:r>
            <a:endParaRPr lang="en-GB" sz="1100" dirty="0"/>
          </a:p>
          <a:p>
            <a:pPr marL="180975" indent="-171450" algn="just"/>
            <a:endParaRPr lang="en-US" sz="800" b="1" dirty="0"/>
          </a:p>
          <a:p>
            <a:pPr marL="180975" indent="-171450" algn="just"/>
            <a:r>
              <a:rPr lang="en-US" sz="1200" b="1" dirty="0"/>
              <a:t>Segregation of Components</a:t>
            </a:r>
            <a:endParaRPr lang="en-GB" sz="1200" b="1" dirty="0"/>
          </a:p>
          <a:p>
            <a:pPr lvl="1" algn="just"/>
            <a:r>
              <a:rPr lang="en-US" sz="1100" dirty="0"/>
              <a:t>To ensure the security of Client systems, the following principles of segregation will be adhered to :</a:t>
            </a:r>
            <a:endParaRPr lang="en-GB" sz="1100" dirty="0"/>
          </a:p>
          <a:p>
            <a:pPr lvl="1" algn="just"/>
            <a:r>
              <a:rPr lang="en-US" sz="1100" dirty="0"/>
              <a:t>The Blueprism Database can be shared between clients, as long as the same support resources support all accounts being managed on the instance.  </a:t>
            </a:r>
            <a:endParaRPr lang="en-GB" sz="1100" dirty="0"/>
          </a:p>
          <a:p>
            <a:pPr lvl="1" algn="just"/>
            <a:r>
              <a:rPr lang="en-US" sz="1100" dirty="0"/>
              <a:t>Application Servers (VMs) can be shared. Additional instances of an application server can be started on the same server, assuming appropriate system resources are available. Dev and UAT application server instances may be collocated on the same VM. Production instances will be on a separate VM to Dev and UAT. </a:t>
            </a:r>
            <a:endParaRPr lang="en-GB" sz="1100" dirty="0"/>
          </a:p>
          <a:p>
            <a:pPr lvl="1" algn="just"/>
            <a:r>
              <a:rPr lang="en-US" sz="1100" dirty="0"/>
              <a:t>Runtime Resources may be shared between accounts within the same Blueprism instance. A client specific domain account will be used for the robot when logging in to execute automation, in conjunction with the Blueprism Login Agent. This will provide separation between workloads performed on the same Virtual Machine.</a:t>
            </a:r>
            <a:endParaRPr lang="en-GB" sz="1100" dirty="0"/>
          </a:p>
          <a:p>
            <a:pPr lvl="1" algn="just"/>
            <a:r>
              <a:rPr lang="en-US" sz="1100" dirty="0"/>
              <a:t>The Interactive Client for Monitoring and control will be hosted directly from the RDS environment as a published application. Separate instances of Blueprism can be accessed this way by means of different connection profiles. </a:t>
            </a:r>
            <a:endParaRPr lang="en-GB" sz="1100" dirty="0"/>
          </a:p>
          <a:p>
            <a:pPr lvl="1" algn="just"/>
            <a:r>
              <a:rPr lang="en-US" sz="1100" dirty="0"/>
              <a:t>Dedicated Interactive Development Client VMs will be required for each instance of Blueprism to serve the needs of the assigned IBM development team. Developers within the same team may share these.</a:t>
            </a:r>
          </a:p>
          <a:p>
            <a:pPr lvl="1" algn="just"/>
            <a:endParaRPr lang="en-US" sz="800" dirty="0"/>
          </a:p>
          <a:p>
            <a:r>
              <a:rPr lang="en-US" sz="1200" b="1" dirty="0"/>
              <a:t>Network Micro-Segmentation (Only applicable with NSX)</a:t>
            </a:r>
            <a:endParaRPr lang="en-GB" sz="1200" b="1" dirty="0"/>
          </a:p>
          <a:p>
            <a:pPr lvl="1"/>
            <a:r>
              <a:rPr lang="en-US" sz="1100" dirty="0"/>
              <a:t>In the global hub and any other that is deployed alongside VMware NSX additional Micro-segmentation of components and Blueprism instances will be implemented. By default, this will establish firewall segregation between each Instance, and between the Database, Application and Client layer. Any Web facing components will be segregated from the rest of the environment. </a:t>
            </a:r>
            <a:endParaRPr lang="en-GB" sz="1100" dirty="0"/>
          </a:p>
          <a:p>
            <a:pPr lvl="1" algn="just"/>
            <a:endParaRPr lang="en-GB" sz="1100" dirty="0"/>
          </a:p>
        </p:txBody>
      </p:sp>
      <p:sp>
        <p:nvSpPr>
          <p:cNvPr id="6148" name="Slide Number Placeholder 3"/>
          <p:cNvSpPr txBox="1">
            <a:spLocks noGrp="1"/>
          </p:cNvSpPr>
          <p:nvPr/>
        </p:nvSpPr>
        <p:spPr bwMode="auto">
          <a:xfrm>
            <a:off x="1473200" y="6534150"/>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fontAlgn="base">
              <a:spcBef>
                <a:spcPct val="0"/>
              </a:spcBef>
              <a:spcAft>
                <a:spcPct val="0"/>
              </a:spcAft>
              <a:buClrTx/>
              <a:buNone/>
            </a:pPr>
            <a:fld id="{639824A8-3218-4534-8846-24E542327636}" type="slidenum">
              <a:rPr lang="en-US" altLang="en-US" sz="800">
                <a:solidFill>
                  <a:srgbClr val="FFFFFF"/>
                </a:solidFill>
                <a:cs typeface="Arial" panose="020B0604020202020204" pitchFamily="34" charset="0"/>
              </a:rPr>
              <a:pPr fontAlgn="base">
                <a:spcBef>
                  <a:spcPct val="0"/>
                </a:spcBef>
                <a:spcAft>
                  <a:spcPct val="0"/>
                </a:spcAft>
                <a:buClrTx/>
                <a:buNone/>
              </a:pPr>
              <a:t>24</a:t>
            </a:fld>
            <a:endParaRPr lang="en-US" altLang="en-US" sz="800">
              <a:solidFill>
                <a:srgbClr val="FFFFFF"/>
              </a:solidFill>
              <a:cs typeface="Arial" panose="020B0604020202020204" pitchFamily="34" charset="0"/>
            </a:endParaRPr>
          </a:p>
        </p:txBody>
      </p:sp>
      <p:sp>
        <p:nvSpPr>
          <p:cNvPr id="2" name="Slide Number Placeholder 1"/>
          <p:cNvSpPr>
            <a:spLocks noGrp="1"/>
          </p:cNvSpPr>
          <p:nvPr>
            <p:ph type="sldNum" sz="quarter" idx="10"/>
          </p:nvPr>
        </p:nvSpPr>
        <p:spPr/>
        <p:txBody>
          <a:bodyPr/>
          <a:lstStyle/>
          <a:p>
            <a:pPr fontAlgn="base">
              <a:spcBef>
                <a:spcPct val="0"/>
              </a:spcBef>
              <a:spcAft>
                <a:spcPct val="0"/>
              </a:spcAft>
              <a:defRPr/>
            </a:pPr>
            <a:fld id="{7B4B051B-BD7A-4812-995A-E6855FA63C77}" type="slidenum">
              <a:rPr lang="en-GB" altLang="en-US">
                <a:solidFill>
                  <a:srgbClr val="000000"/>
                </a:solidFill>
                <a:latin typeface="Arial" panose="020B0604020202020204" pitchFamily="34" charset="0"/>
                <a:cs typeface="Arial" panose="020B0604020202020204" pitchFamily="34" charset="0"/>
              </a:rPr>
              <a:pPr fontAlgn="base">
                <a:spcBef>
                  <a:spcPct val="0"/>
                </a:spcBef>
                <a:spcAft>
                  <a:spcPct val="0"/>
                </a:spcAft>
                <a:defRPr/>
              </a:pPr>
              <a:t>24</a:t>
            </a:fld>
            <a:endParaRPr lang="en-GB"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65096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244232" y="136525"/>
            <a:ext cx="11582400" cy="1189038"/>
          </a:xfrm>
        </p:spPr>
        <p:txBody>
          <a:bodyPr/>
          <a:lstStyle/>
          <a:p>
            <a:pPr eaLnBrk="1" hangingPunct="1"/>
            <a:r>
              <a:rPr lang="en-GB" dirty="0"/>
              <a:t>Robotic Process Automation Security Principles (..</a:t>
            </a:r>
            <a:r>
              <a:rPr lang="en-GB" dirty="0" err="1"/>
              <a:t>cont</a:t>
            </a:r>
            <a:r>
              <a:rPr lang="en-GB" dirty="0"/>
              <a:t>)</a:t>
            </a:r>
            <a:r>
              <a:rPr lang="en-US" altLang="en-US" dirty="0"/>
              <a:t/>
            </a:r>
            <a:br>
              <a:rPr lang="en-US" altLang="en-US" dirty="0"/>
            </a:br>
            <a:endParaRPr lang="en-GB" altLang="en-US" dirty="0"/>
          </a:p>
        </p:txBody>
      </p:sp>
      <p:sp>
        <p:nvSpPr>
          <p:cNvPr id="6147" name="Content Placeholder 2"/>
          <p:cNvSpPr>
            <a:spLocks noGrp="1"/>
          </p:cNvSpPr>
          <p:nvPr>
            <p:ph idx="4294967295"/>
          </p:nvPr>
        </p:nvSpPr>
        <p:spPr>
          <a:xfrm>
            <a:off x="1407319" y="1030288"/>
            <a:ext cx="9278938" cy="5599112"/>
          </a:xfrm>
        </p:spPr>
        <p:txBody>
          <a:bodyPr vert="horz" wrap="square" lIns="45720" tIns="45720" rIns="45720" bIns="45720" numCol="1" anchor="t" anchorCtr="0" compatLnSpc="1">
            <a:prstTxWarp prst="textNoShape">
              <a:avLst/>
            </a:prstTxWarp>
          </a:bodyPr>
          <a:lstStyle/>
          <a:p>
            <a:pPr marL="180975" indent="-171450" algn="just"/>
            <a:r>
              <a:rPr lang="en-US" sz="1200" b="1" dirty="0"/>
              <a:t>Separation of Duty (</a:t>
            </a:r>
            <a:r>
              <a:rPr lang="en-US" sz="1200" b="1" dirty="0" err="1"/>
              <a:t>SoD</a:t>
            </a:r>
            <a:r>
              <a:rPr lang="en-US" sz="1200" b="1" dirty="0"/>
              <a:t>) Model</a:t>
            </a:r>
          </a:p>
          <a:p>
            <a:pPr marL="517525" lvl="1" indent="-171450" algn="just"/>
            <a:r>
              <a:rPr lang="en-US" sz="1100" dirty="0"/>
              <a:t>The protection of Client systems from unauthorized actions executed by a privileged system within the RPA environment must be assured not just by means of technical restrictions and controls, but by process and by careful consideration to the Separation of Duties between Development, QA / Testing, Deployment and Maintenance of an Automation or Robot. A full Separation of Duty model is in place and underpinned by the Role Based Access Controls (RBAC), such that there is clear distinction between the stages of development, testing and deployment.</a:t>
            </a:r>
          </a:p>
          <a:p>
            <a:pPr marL="346075" lvl="1" indent="0" algn="just">
              <a:buNone/>
            </a:pPr>
            <a:r>
              <a:rPr lang="en-US" sz="1100" dirty="0"/>
              <a:t> </a:t>
            </a:r>
          </a:p>
          <a:p>
            <a:pPr marL="180975" indent="-171450" algn="just"/>
            <a:r>
              <a:rPr lang="en-US" sz="1200" b="1" dirty="0"/>
              <a:t>Credential Management and Security</a:t>
            </a:r>
          </a:p>
          <a:p>
            <a:pPr marL="517525" lvl="1" indent="-171450" algn="just"/>
            <a:r>
              <a:rPr lang="en-US" sz="1100" dirty="0"/>
              <a:t>The security of the credentials used by the teams involved in management and development of RPA and the Robots themselves is paramount in protecting the security of the environment. The following guidance can be applied in all deployment models :</a:t>
            </a:r>
          </a:p>
          <a:p>
            <a:pPr marL="517525" lvl="1" indent="-171450" algn="just"/>
            <a:endParaRPr lang="en-US" sz="800" dirty="0"/>
          </a:p>
          <a:p>
            <a:pPr marL="863600" lvl="2" indent="-171450" algn="just"/>
            <a:r>
              <a:rPr lang="en-US" sz="1100" b="1" dirty="0"/>
              <a:t>Role Based Access Control</a:t>
            </a:r>
            <a:r>
              <a:rPr lang="en-US" sz="1100" dirty="0"/>
              <a:t> </a:t>
            </a:r>
          </a:p>
          <a:p>
            <a:pPr marL="692150" lvl="2" indent="0" algn="just">
              <a:buNone/>
            </a:pPr>
            <a:r>
              <a:rPr lang="en-US" sz="1100" dirty="0"/>
              <a:t>Both the access to the systems and the application will be protected by a Role Based Access Control structure (RBAC), which is tightly interlocked with the Single Sign On and Active Directory domain group structure. This will complement the implementation of the Separation of Duty model, whereby no one person will have the rights to develop, test, deploy and monitor a Robot. </a:t>
            </a:r>
          </a:p>
          <a:p>
            <a:pPr marL="692150" lvl="2" indent="0" algn="just">
              <a:buNone/>
            </a:pPr>
            <a:endParaRPr lang="en-US" sz="800" dirty="0"/>
          </a:p>
          <a:p>
            <a:pPr marL="863600" lvl="2" indent="-171450" algn="just"/>
            <a:r>
              <a:rPr lang="en-US" sz="1100" b="1" dirty="0"/>
              <a:t>Blueprism Secure Credential Manager</a:t>
            </a:r>
          </a:p>
          <a:p>
            <a:pPr marL="712788" indent="0" algn="just">
              <a:buNone/>
            </a:pPr>
            <a:r>
              <a:rPr lang="en-US" sz="1100" dirty="0"/>
              <a:t>The Blueprism application includes a credential manager, which provides an encrypted store for any credentials used by a process. This is encrypted using AES256 bit. Existing standards for credentials will be followed (expiry, password complexity, etc.) based on IBM’s ITCS104 standard, or the client standard – whichever is strongest. </a:t>
            </a:r>
          </a:p>
          <a:p>
            <a:pPr marL="712788" indent="0" algn="just">
              <a:buNone/>
            </a:pPr>
            <a:endParaRPr lang="en-US" sz="800" dirty="0"/>
          </a:p>
          <a:p>
            <a:pPr marL="863600" lvl="2" indent="-171450" algn="just"/>
            <a:r>
              <a:rPr lang="en-US" sz="1100" b="1" dirty="0"/>
              <a:t>Robot Domain Credentials and Login Agent</a:t>
            </a:r>
          </a:p>
          <a:p>
            <a:pPr marL="180975" indent="-171450" algn="just"/>
            <a:endParaRPr lang="en-US" sz="800" dirty="0"/>
          </a:p>
          <a:p>
            <a:pPr marL="712788" indent="0" algn="just">
              <a:buNone/>
            </a:pPr>
            <a:r>
              <a:rPr lang="en-US" sz="1100" dirty="0"/>
              <a:t>The Blueprism robots run as a local domain user (instrumenting applications on the desktop, which may have their own credentials). To enhance the security of the environment, the Blueprism Login Agent will be used. This is a Windows Service that starts on boot of the OS. On execution of automation, a login process is executed to log in the robot into the desktop. These credentials are “checked out” of the credential store by the robot, such that no human intervention is required. The credentials may be defined per environment, or per client, or even per robot, depending on the deployment model and approach. As a minimum, the recommendation is for one user per environment, per environment (i.e., separate credentials for Dev, UAT and Prod) and to use separate credentials per Client, if robots will be shared between clients.</a:t>
            </a:r>
          </a:p>
        </p:txBody>
      </p:sp>
      <p:sp>
        <p:nvSpPr>
          <p:cNvPr id="6148" name="Slide Number Placeholder 3"/>
          <p:cNvSpPr txBox="1">
            <a:spLocks noGrp="1"/>
          </p:cNvSpPr>
          <p:nvPr/>
        </p:nvSpPr>
        <p:spPr bwMode="auto">
          <a:xfrm>
            <a:off x="1473200" y="6534150"/>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fontAlgn="base">
              <a:spcBef>
                <a:spcPct val="0"/>
              </a:spcBef>
              <a:spcAft>
                <a:spcPct val="0"/>
              </a:spcAft>
              <a:buClrTx/>
              <a:buNone/>
            </a:pPr>
            <a:fld id="{639824A8-3218-4534-8846-24E542327636}" type="slidenum">
              <a:rPr lang="en-US" altLang="en-US" sz="800">
                <a:solidFill>
                  <a:srgbClr val="FFFFFF"/>
                </a:solidFill>
                <a:cs typeface="Arial" panose="020B0604020202020204" pitchFamily="34" charset="0"/>
              </a:rPr>
              <a:pPr fontAlgn="base">
                <a:spcBef>
                  <a:spcPct val="0"/>
                </a:spcBef>
                <a:spcAft>
                  <a:spcPct val="0"/>
                </a:spcAft>
                <a:buClrTx/>
                <a:buNone/>
              </a:pPr>
              <a:t>25</a:t>
            </a:fld>
            <a:endParaRPr lang="en-US" altLang="en-US" sz="800">
              <a:solidFill>
                <a:srgbClr val="FFFFFF"/>
              </a:solidFill>
              <a:cs typeface="Arial" panose="020B0604020202020204" pitchFamily="34" charset="0"/>
            </a:endParaRPr>
          </a:p>
        </p:txBody>
      </p:sp>
      <p:sp>
        <p:nvSpPr>
          <p:cNvPr id="2" name="Slide Number Placeholder 1"/>
          <p:cNvSpPr>
            <a:spLocks noGrp="1"/>
          </p:cNvSpPr>
          <p:nvPr>
            <p:ph type="sldNum" sz="quarter" idx="10"/>
          </p:nvPr>
        </p:nvSpPr>
        <p:spPr/>
        <p:txBody>
          <a:bodyPr/>
          <a:lstStyle/>
          <a:p>
            <a:pPr fontAlgn="base">
              <a:spcBef>
                <a:spcPct val="0"/>
              </a:spcBef>
              <a:spcAft>
                <a:spcPct val="0"/>
              </a:spcAft>
              <a:defRPr/>
            </a:pPr>
            <a:fld id="{7B4B051B-BD7A-4812-995A-E6855FA63C77}" type="slidenum">
              <a:rPr lang="en-GB" altLang="en-US">
                <a:solidFill>
                  <a:srgbClr val="000000"/>
                </a:solidFill>
                <a:latin typeface="Arial" panose="020B0604020202020204" pitchFamily="34" charset="0"/>
                <a:cs typeface="Arial" panose="020B0604020202020204" pitchFamily="34" charset="0"/>
              </a:rPr>
              <a:pPr fontAlgn="base">
                <a:spcBef>
                  <a:spcPct val="0"/>
                </a:spcBef>
                <a:spcAft>
                  <a:spcPct val="0"/>
                </a:spcAft>
                <a:defRPr/>
              </a:pPr>
              <a:t>25</a:t>
            </a:fld>
            <a:endParaRPr lang="en-GB"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937858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244232" y="136525"/>
            <a:ext cx="11582400" cy="1189038"/>
          </a:xfrm>
        </p:spPr>
        <p:txBody>
          <a:bodyPr/>
          <a:lstStyle/>
          <a:p>
            <a:pPr eaLnBrk="1" hangingPunct="1"/>
            <a:r>
              <a:rPr lang="en-GB" dirty="0"/>
              <a:t>Robotic Process Automation Security Principles (..</a:t>
            </a:r>
            <a:r>
              <a:rPr lang="en-GB" dirty="0" err="1"/>
              <a:t>cont</a:t>
            </a:r>
            <a:r>
              <a:rPr lang="en-GB" dirty="0"/>
              <a:t>)</a:t>
            </a:r>
            <a:r>
              <a:rPr lang="en-US" altLang="en-US" dirty="0"/>
              <a:t/>
            </a:r>
            <a:br>
              <a:rPr lang="en-US" altLang="en-US" dirty="0"/>
            </a:br>
            <a:endParaRPr lang="en-GB" altLang="en-US" dirty="0"/>
          </a:p>
        </p:txBody>
      </p:sp>
      <p:sp>
        <p:nvSpPr>
          <p:cNvPr id="6147" name="Content Placeholder 2"/>
          <p:cNvSpPr>
            <a:spLocks noGrp="1"/>
          </p:cNvSpPr>
          <p:nvPr>
            <p:ph idx="4294967295"/>
          </p:nvPr>
        </p:nvSpPr>
        <p:spPr>
          <a:xfrm>
            <a:off x="1407319" y="935038"/>
            <a:ext cx="9278938" cy="5599112"/>
          </a:xfrm>
        </p:spPr>
        <p:txBody>
          <a:bodyPr vert="horz" wrap="square" lIns="45720" tIns="45720" rIns="45720" bIns="45720" numCol="1" anchor="t" anchorCtr="0" compatLnSpc="1">
            <a:prstTxWarp prst="textNoShape">
              <a:avLst/>
            </a:prstTxWarp>
          </a:bodyPr>
          <a:lstStyle/>
          <a:p>
            <a:r>
              <a:rPr lang="en-US" sz="1200" b="1" dirty="0"/>
              <a:t>Application Credentials</a:t>
            </a:r>
            <a:endParaRPr lang="en-GB" sz="1200" b="1" dirty="0"/>
          </a:p>
          <a:p>
            <a:pPr lvl="1"/>
            <a:r>
              <a:rPr lang="en-US" sz="1100" dirty="0"/>
              <a:t>The credentials used by a robot to log into an application will be provisioned and managed according to the application or client specific case. In other words, if the application requires a 30-day password expiry, then this must be factored into the design of the automation. Under no circumstances will the credentials of a person be used within automation; they will be provisioned specifically for the Robot.</a:t>
            </a:r>
            <a:r>
              <a:rPr lang="en-GB" sz="1100" dirty="0"/>
              <a:t> </a:t>
            </a:r>
            <a:r>
              <a:rPr lang="en-US" sz="1100" dirty="0"/>
              <a:t>All credentials must be stored in the local Blueprism Credential store and checked out by the process. In the case that the client, or a local credential store does not allow this, then the Robotic process can be programmed to interact with an external store, such as </a:t>
            </a:r>
            <a:r>
              <a:rPr lang="en-US" sz="1100" dirty="0" err="1"/>
              <a:t>CyberArk</a:t>
            </a:r>
            <a:r>
              <a:rPr lang="en-US" sz="1100" dirty="0"/>
              <a:t>, assuming it has the network access to do so. </a:t>
            </a:r>
          </a:p>
          <a:p>
            <a:pPr marL="0" indent="0">
              <a:buNone/>
            </a:pPr>
            <a:endParaRPr lang="en-GB" sz="800" dirty="0"/>
          </a:p>
          <a:p>
            <a:r>
              <a:rPr lang="en-US" sz="1200" b="1" dirty="0"/>
              <a:t>Activity Auditing</a:t>
            </a:r>
            <a:endParaRPr lang="en-GB" sz="1200" b="1" dirty="0"/>
          </a:p>
          <a:p>
            <a:pPr marL="0" indent="0">
              <a:buNone/>
            </a:pPr>
            <a:r>
              <a:rPr lang="en-US" sz="1100" dirty="0"/>
              <a:t>Activity auditing is an important feature of the Robotic Process Automation security architecture.  All changes within the platform, including changes to the RPA infrastructure, automations run and activities performed by the RPA infrastructure are captured and logged :</a:t>
            </a:r>
            <a:endParaRPr lang="en-GB" sz="1100" dirty="0"/>
          </a:p>
          <a:p>
            <a:pPr marL="0" indent="0">
              <a:buNone/>
            </a:pPr>
            <a:r>
              <a:rPr lang="en-US" sz="1100" dirty="0"/>
              <a:t> </a:t>
            </a:r>
            <a:endParaRPr lang="en-GB" sz="1100" dirty="0"/>
          </a:p>
          <a:p>
            <a:pPr lvl="1"/>
            <a:r>
              <a:rPr lang="en-US" sz="1100" b="1" dirty="0"/>
              <a:t>Platform Audit: </a:t>
            </a:r>
            <a:endParaRPr lang="en-GB" sz="1100" dirty="0"/>
          </a:p>
          <a:p>
            <a:pPr lvl="2"/>
            <a:r>
              <a:rPr lang="en-US" sz="1100" dirty="0"/>
              <a:t>Changes to the platform itself are audited as well as changes within it. Each event, as well as each change, is audited.</a:t>
            </a:r>
            <a:endParaRPr lang="en-GB" sz="1100" dirty="0"/>
          </a:p>
          <a:p>
            <a:pPr lvl="2"/>
            <a:r>
              <a:rPr lang="en-US" sz="1100" dirty="0"/>
              <a:t>Events, including actions such as merely logging in to the system; for example. Changes include interventions such as amending environment variables; making changes to users' privileges; the importing and exporting of data; etc.</a:t>
            </a:r>
            <a:endParaRPr lang="en-GB" sz="1100" dirty="0"/>
          </a:p>
          <a:p>
            <a:pPr lvl="2"/>
            <a:r>
              <a:rPr lang="en-US" sz="1100" dirty="0"/>
              <a:t>Application components will generate logs of all user and privileged activities, including:</a:t>
            </a:r>
            <a:endParaRPr lang="en-GB" sz="1100" dirty="0"/>
          </a:p>
          <a:p>
            <a:pPr marL="1254125" lvl="2">
              <a:buFont typeface="Courier New" panose="02070309020205020404" pitchFamily="49" charset="0"/>
              <a:buChar char="o"/>
            </a:pPr>
            <a:r>
              <a:rPr lang="en-US" sz="1100" dirty="0"/>
              <a:t>Logon and logoff actions</a:t>
            </a:r>
            <a:endParaRPr lang="en-GB" sz="1100" dirty="0"/>
          </a:p>
          <a:p>
            <a:pPr marL="1254125" lvl="2">
              <a:buFont typeface="Courier New" panose="02070309020205020404" pitchFamily="49" charset="0"/>
              <a:buChar char="o"/>
            </a:pPr>
            <a:r>
              <a:rPr lang="en-US" sz="1100" dirty="0"/>
              <a:t>Failed logons </a:t>
            </a:r>
            <a:endParaRPr lang="en-GB" sz="1100" dirty="0"/>
          </a:p>
          <a:p>
            <a:pPr marL="1254125" lvl="2">
              <a:buFont typeface="Courier New" panose="02070309020205020404" pitchFamily="49" charset="0"/>
              <a:buChar char="o"/>
            </a:pPr>
            <a:r>
              <a:rPr lang="en-US" sz="1100" dirty="0"/>
              <a:t>Privileged actions taken, both successful and unsuccessful</a:t>
            </a:r>
            <a:endParaRPr lang="en-GB" sz="1100" dirty="0"/>
          </a:p>
          <a:p>
            <a:pPr marL="0" indent="0">
              <a:buNone/>
            </a:pPr>
            <a:r>
              <a:rPr lang="en-US" sz="1100" dirty="0"/>
              <a:t> </a:t>
            </a:r>
            <a:endParaRPr lang="en-GB" sz="1100" dirty="0"/>
          </a:p>
          <a:p>
            <a:pPr lvl="1"/>
            <a:r>
              <a:rPr lang="en-US" sz="1100" b="1" dirty="0"/>
              <a:t>Operational Audit:</a:t>
            </a:r>
            <a:r>
              <a:rPr lang="en-US" sz="1100" dirty="0"/>
              <a:t> </a:t>
            </a:r>
            <a:endParaRPr lang="en-GB" sz="1100" dirty="0"/>
          </a:p>
          <a:p>
            <a:pPr lvl="2"/>
            <a:r>
              <a:rPr lang="en-US" sz="1100" dirty="0"/>
              <a:t>Work items are typically captured in a Blueprism queue. This provides Operations teams with immediate access to case status and outcomes as well as management information on case times, creation &amp; completion dates, etc.</a:t>
            </a:r>
            <a:endParaRPr lang="en-GB" sz="1100" dirty="0"/>
          </a:p>
          <a:p>
            <a:pPr lvl="2"/>
            <a:r>
              <a:rPr lang="en-US" sz="1100" dirty="0"/>
              <a:t>A detailed history of activity is captured by runtime robots on a case-by-case basis, who record all of their activity in a session log. This record includes - for example - every button pressed, every piece of data that is read, every decision made, etc. </a:t>
            </a:r>
            <a:endParaRPr lang="en-GB" sz="1100" dirty="0"/>
          </a:p>
          <a:p>
            <a:pPr lvl="2"/>
            <a:r>
              <a:rPr lang="en-US" sz="1100" dirty="0"/>
              <a:t>Where sensitive data is concerned, the logged information can be masked or omitted if necessary in order to comply with data standards such as PCI. The detail of the log relates directly back to the structure of the process diagram, making it easy to interpret for business users.</a:t>
            </a:r>
          </a:p>
          <a:p>
            <a:pPr lvl="2"/>
            <a:endParaRPr lang="en-GB" sz="1100" dirty="0"/>
          </a:p>
          <a:p>
            <a:pPr marL="9525" indent="0" algn="just">
              <a:buNone/>
            </a:pPr>
            <a:endParaRPr lang="en-US" sz="1100" dirty="0"/>
          </a:p>
        </p:txBody>
      </p:sp>
      <p:sp>
        <p:nvSpPr>
          <p:cNvPr id="6148" name="Slide Number Placeholder 3"/>
          <p:cNvSpPr txBox="1">
            <a:spLocks noGrp="1"/>
          </p:cNvSpPr>
          <p:nvPr/>
        </p:nvSpPr>
        <p:spPr bwMode="auto">
          <a:xfrm>
            <a:off x="1473200" y="6534150"/>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fontAlgn="base">
              <a:spcBef>
                <a:spcPct val="0"/>
              </a:spcBef>
              <a:spcAft>
                <a:spcPct val="0"/>
              </a:spcAft>
              <a:buClrTx/>
              <a:buNone/>
            </a:pPr>
            <a:fld id="{639824A8-3218-4534-8846-24E542327636}" type="slidenum">
              <a:rPr lang="en-US" altLang="en-US" sz="800">
                <a:solidFill>
                  <a:srgbClr val="FFFFFF"/>
                </a:solidFill>
                <a:cs typeface="Arial" panose="020B0604020202020204" pitchFamily="34" charset="0"/>
              </a:rPr>
              <a:pPr fontAlgn="base">
                <a:spcBef>
                  <a:spcPct val="0"/>
                </a:spcBef>
                <a:spcAft>
                  <a:spcPct val="0"/>
                </a:spcAft>
                <a:buClrTx/>
                <a:buNone/>
              </a:pPr>
              <a:t>26</a:t>
            </a:fld>
            <a:endParaRPr lang="en-US" altLang="en-US" sz="800">
              <a:solidFill>
                <a:srgbClr val="FFFFFF"/>
              </a:solidFill>
              <a:cs typeface="Arial" panose="020B0604020202020204" pitchFamily="34" charset="0"/>
            </a:endParaRPr>
          </a:p>
        </p:txBody>
      </p:sp>
      <p:sp>
        <p:nvSpPr>
          <p:cNvPr id="2" name="Slide Number Placeholder 1"/>
          <p:cNvSpPr>
            <a:spLocks noGrp="1"/>
          </p:cNvSpPr>
          <p:nvPr>
            <p:ph type="sldNum" sz="quarter" idx="10"/>
          </p:nvPr>
        </p:nvSpPr>
        <p:spPr/>
        <p:txBody>
          <a:bodyPr/>
          <a:lstStyle/>
          <a:p>
            <a:pPr fontAlgn="base">
              <a:spcBef>
                <a:spcPct val="0"/>
              </a:spcBef>
              <a:spcAft>
                <a:spcPct val="0"/>
              </a:spcAft>
              <a:defRPr/>
            </a:pPr>
            <a:fld id="{7B4B051B-BD7A-4812-995A-E6855FA63C77}" type="slidenum">
              <a:rPr lang="en-GB" altLang="en-US">
                <a:solidFill>
                  <a:srgbClr val="000000"/>
                </a:solidFill>
                <a:latin typeface="Arial" panose="020B0604020202020204" pitchFamily="34" charset="0"/>
                <a:cs typeface="Arial" panose="020B0604020202020204" pitchFamily="34" charset="0"/>
              </a:rPr>
              <a:pPr fontAlgn="base">
                <a:spcBef>
                  <a:spcPct val="0"/>
                </a:spcBef>
                <a:spcAft>
                  <a:spcPct val="0"/>
                </a:spcAft>
                <a:defRPr/>
              </a:pPr>
              <a:t>26</a:t>
            </a:fld>
            <a:endParaRPr lang="en-GB"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16896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234905" y="98963"/>
            <a:ext cx="8916359" cy="492125"/>
          </a:xfrm>
        </p:spPr>
        <p:txBody>
          <a:bodyPr/>
          <a:lstStyle/>
          <a:p>
            <a:pPr eaLnBrk="1" hangingPunct="1"/>
            <a:r>
              <a:rPr lang="en-GB" dirty="0"/>
              <a:t>Robotic Process Automation Security Principles (..</a:t>
            </a:r>
            <a:r>
              <a:rPr lang="en-GB" dirty="0" err="1"/>
              <a:t>cont</a:t>
            </a:r>
            <a:r>
              <a:rPr lang="en-GB" dirty="0"/>
              <a:t>)</a:t>
            </a:r>
            <a:r>
              <a:rPr lang="en-US" altLang="en-US" dirty="0"/>
              <a:t/>
            </a:r>
            <a:br>
              <a:rPr lang="en-US" altLang="en-US" dirty="0"/>
            </a:br>
            <a:endParaRPr lang="en-GB" altLang="en-US" dirty="0"/>
          </a:p>
        </p:txBody>
      </p:sp>
      <p:sp>
        <p:nvSpPr>
          <p:cNvPr id="6148" name="Slide Number Placeholder 3"/>
          <p:cNvSpPr txBox="1">
            <a:spLocks noGrp="1"/>
          </p:cNvSpPr>
          <p:nvPr/>
        </p:nvSpPr>
        <p:spPr bwMode="auto">
          <a:xfrm>
            <a:off x="1473200" y="6534150"/>
            <a:ext cx="132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fontAlgn="base">
              <a:spcBef>
                <a:spcPct val="0"/>
              </a:spcBef>
              <a:spcAft>
                <a:spcPct val="0"/>
              </a:spcAft>
              <a:buClrTx/>
              <a:buNone/>
            </a:pPr>
            <a:fld id="{639824A8-3218-4534-8846-24E542327636}" type="slidenum">
              <a:rPr lang="en-US" altLang="en-US" sz="800">
                <a:solidFill>
                  <a:srgbClr val="FFFFFF"/>
                </a:solidFill>
                <a:cs typeface="Arial" panose="020B0604020202020204" pitchFamily="34" charset="0"/>
              </a:rPr>
              <a:pPr fontAlgn="base">
                <a:spcBef>
                  <a:spcPct val="0"/>
                </a:spcBef>
                <a:spcAft>
                  <a:spcPct val="0"/>
                </a:spcAft>
                <a:buClrTx/>
                <a:buNone/>
              </a:pPr>
              <a:t>27</a:t>
            </a:fld>
            <a:endParaRPr lang="en-US" altLang="en-US" sz="800">
              <a:solidFill>
                <a:srgbClr val="FFFFFF"/>
              </a:solidFill>
              <a:cs typeface="Arial" panose="020B0604020202020204" pitchFamily="34" charset="0"/>
            </a:endParaRPr>
          </a:p>
        </p:txBody>
      </p:sp>
      <p:sp>
        <p:nvSpPr>
          <p:cNvPr id="2" name="Slide Number Placeholder 1"/>
          <p:cNvSpPr>
            <a:spLocks noGrp="1"/>
          </p:cNvSpPr>
          <p:nvPr>
            <p:ph type="sldNum" sz="quarter" idx="10"/>
          </p:nvPr>
        </p:nvSpPr>
        <p:spPr>
          <a:xfrm>
            <a:off x="11454925" y="6297028"/>
            <a:ext cx="396875" cy="184150"/>
          </a:xfrm>
        </p:spPr>
        <p:txBody>
          <a:bodyPr/>
          <a:lstStyle/>
          <a:p>
            <a:pPr fontAlgn="base">
              <a:spcBef>
                <a:spcPct val="0"/>
              </a:spcBef>
              <a:spcAft>
                <a:spcPct val="0"/>
              </a:spcAft>
              <a:defRPr/>
            </a:pPr>
            <a:fld id="{7B4B051B-BD7A-4812-995A-E6855FA63C77}" type="slidenum">
              <a:rPr lang="en-GB" altLang="en-US">
                <a:solidFill>
                  <a:srgbClr val="000000"/>
                </a:solidFill>
                <a:latin typeface="Arial" panose="020B0604020202020204" pitchFamily="34" charset="0"/>
                <a:cs typeface="Arial" panose="020B0604020202020204" pitchFamily="34" charset="0"/>
              </a:rPr>
              <a:pPr fontAlgn="base">
                <a:spcBef>
                  <a:spcPct val="0"/>
                </a:spcBef>
                <a:spcAft>
                  <a:spcPct val="0"/>
                </a:spcAft>
                <a:defRPr/>
              </a:pPr>
              <a:t>27</a:t>
            </a:fld>
            <a:endParaRPr lang="en-GB" altLang="en-US">
              <a:solidFill>
                <a:srgbClr val="000000"/>
              </a:solidFill>
              <a:latin typeface="Arial" panose="020B0604020202020204" pitchFamily="34" charset="0"/>
              <a:cs typeface="Arial" panose="020B0604020202020204" pitchFamily="34" charset="0"/>
            </a:endParaRPr>
          </a:p>
        </p:txBody>
      </p:sp>
      <p:grpSp>
        <p:nvGrpSpPr>
          <p:cNvPr id="6" name="Group 5"/>
          <p:cNvGrpSpPr/>
          <p:nvPr/>
        </p:nvGrpSpPr>
        <p:grpSpPr>
          <a:xfrm>
            <a:off x="5822668" y="1509454"/>
            <a:ext cx="5123552" cy="3589621"/>
            <a:chOff x="4656407" y="1276807"/>
            <a:chExt cx="3462453" cy="2660844"/>
          </a:xfrm>
        </p:grpSpPr>
        <p:grpSp>
          <p:nvGrpSpPr>
            <p:cNvPr id="7" name="Group 8"/>
            <p:cNvGrpSpPr/>
            <p:nvPr/>
          </p:nvGrpSpPr>
          <p:grpSpPr>
            <a:xfrm>
              <a:off x="4656407" y="1276807"/>
              <a:ext cx="3367194" cy="2083603"/>
              <a:chOff x="508000" y="1447800"/>
              <a:chExt cx="8102600" cy="4152900"/>
            </a:xfrm>
          </p:grpSpPr>
          <p:pic>
            <p:nvPicPr>
              <p:cNvPr id="14" name="Picture 9" descr="pp2a.eps"/>
              <p:cNvPicPr>
                <a:picLocks noChangeAspect="1"/>
              </p:cNvPicPr>
              <p:nvPr/>
            </p:nvPicPr>
            <p:blipFill>
              <a:blip r:embed="rId2">
                <a:duotone>
                  <a:schemeClr val="bg2">
                    <a:shade val="45000"/>
                    <a:satMod val="135000"/>
                  </a:schemeClr>
                  <a:prstClr val="white"/>
                </a:duotone>
              </a:blip>
              <a:stretch>
                <a:fillRect/>
              </a:stretch>
            </p:blipFill>
            <p:spPr>
              <a:xfrm>
                <a:off x="508000" y="1447800"/>
                <a:ext cx="8102600" cy="4152900"/>
              </a:xfrm>
              <a:prstGeom prst="rect">
                <a:avLst/>
              </a:prstGeom>
            </p:spPr>
          </p:pic>
          <p:grpSp>
            <p:nvGrpSpPr>
              <p:cNvPr id="15" name="Group 21"/>
              <p:cNvGrpSpPr/>
              <p:nvPr/>
            </p:nvGrpSpPr>
            <p:grpSpPr>
              <a:xfrm>
                <a:off x="2921000" y="2781300"/>
                <a:ext cx="5130800" cy="1341011"/>
                <a:chOff x="2921000" y="2781300"/>
                <a:chExt cx="5130800" cy="1341011"/>
              </a:xfrm>
            </p:grpSpPr>
            <p:sp>
              <p:nvSpPr>
                <p:cNvPr id="22" name="TextBox 30"/>
                <p:cNvSpPr txBox="1"/>
                <p:nvPr/>
              </p:nvSpPr>
              <p:spPr>
                <a:xfrm>
                  <a:off x="7008329" y="3826744"/>
                  <a:ext cx="946781" cy="295567"/>
                </a:xfrm>
                <a:prstGeom prst="rect">
                  <a:avLst/>
                </a:prstGeom>
                <a:noFill/>
              </p:spPr>
              <p:txBody>
                <a:bodyPr wrap="none" rtlCol="0">
                  <a:spAutoFit/>
                </a:bodyPr>
                <a:lstStyle/>
                <a:p>
                  <a:pPr eaLnBrk="0" fontAlgn="base" hangingPunct="0">
                    <a:spcBef>
                      <a:spcPct val="0"/>
                    </a:spcBef>
                    <a:spcAft>
                      <a:spcPct val="0"/>
                    </a:spcAft>
                  </a:pPr>
                  <a:r>
                    <a:rPr lang="en-US" sz="700" b="1" dirty="0">
                      <a:solidFill>
                        <a:srgbClr val="FFFFFF">
                          <a:lumMod val="50000"/>
                        </a:srgbClr>
                      </a:solidFill>
                      <a:latin typeface="Arial"/>
                      <a:cs typeface="Arial"/>
                    </a:rPr>
                    <a:t>Database</a:t>
                  </a:r>
                </a:p>
              </p:txBody>
            </p:sp>
            <p:pic>
              <p:nvPicPr>
                <p:cNvPr id="23" name="Picture 32" descr="pp2b.eps"/>
                <p:cNvPicPr>
                  <a:picLocks noChangeAspect="1"/>
                </p:cNvPicPr>
                <p:nvPr/>
              </p:nvPicPr>
              <p:blipFill>
                <a:blip r:embed="rId3">
                  <a:duotone>
                    <a:schemeClr val="bg2">
                      <a:shade val="45000"/>
                      <a:satMod val="135000"/>
                    </a:schemeClr>
                    <a:prstClr val="white"/>
                  </a:duotone>
                </a:blip>
                <a:stretch>
                  <a:fillRect/>
                </a:stretch>
              </p:blipFill>
              <p:spPr>
                <a:xfrm>
                  <a:off x="2921000" y="2781300"/>
                  <a:ext cx="5130800" cy="1003300"/>
                </a:xfrm>
                <a:prstGeom prst="rect">
                  <a:avLst/>
                </a:prstGeom>
              </p:spPr>
            </p:pic>
          </p:grpSp>
          <p:grpSp>
            <p:nvGrpSpPr>
              <p:cNvPr id="16" name="Group 22"/>
              <p:cNvGrpSpPr/>
              <p:nvPr/>
            </p:nvGrpSpPr>
            <p:grpSpPr>
              <a:xfrm>
                <a:off x="1348532" y="2781300"/>
                <a:ext cx="4772868" cy="2182947"/>
                <a:chOff x="1348532" y="2781300"/>
                <a:chExt cx="4772868" cy="2182947"/>
              </a:xfrm>
            </p:grpSpPr>
            <p:sp>
              <p:nvSpPr>
                <p:cNvPr id="20" name="TextBox 27"/>
                <p:cNvSpPr txBox="1"/>
                <p:nvPr/>
              </p:nvSpPr>
              <p:spPr>
                <a:xfrm>
                  <a:off x="1348532" y="4668680"/>
                  <a:ext cx="1462921" cy="295567"/>
                </a:xfrm>
                <a:prstGeom prst="rect">
                  <a:avLst/>
                </a:prstGeom>
                <a:noFill/>
              </p:spPr>
              <p:txBody>
                <a:bodyPr wrap="none" rtlCol="0">
                  <a:spAutoFit/>
                </a:bodyPr>
                <a:lstStyle/>
                <a:p>
                  <a:pPr eaLnBrk="0" fontAlgn="base" hangingPunct="0">
                    <a:spcBef>
                      <a:spcPct val="0"/>
                    </a:spcBef>
                    <a:spcAft>
                      <a:spcPct val="0"/>
                    </a:spcAft>
                  </a:pPr>
                  <a:r>
                    <a:rPr lang="en-US" sz="700" b="1" dirty="0">
                      <a:solidFill>
                        <a:srgbClr val="FFFFFF">
                          <a:lumMod val="50000"/>
                        </a:srgbClr>
                      </a:solidFill>
                      <a:latin typeface="Arial"/>
                      <a:cs typeface="Arial"/>
                    </a:rPr>
                    <a:t>Blueprism Client</a:t>
                  </a:r>
                </a:p>
              </p:txBody>
            </p:sp>
            <p:pic>
              <p:nvPicPr>
                <p:cNvPr id="21" name="Picture 29" descr="pp2c.eps"/>
                <p:cNvPicPr>
                  <a:picLocks noChangeAspect="1"/>
                </p:cNvPicPr>
                <p:nvPr/>
              </p:nvPicPr>
              <p:blipFill>
                <a:blip r:embed="rId4">
                  <a:duotone>
                    <a:schemeClr val="bg2">
                      <a:shade val="45000"/>
                      <a:satMod val="135000"/>
                    </a:schemeClr>
                    <a:prstClr val="white"/>
                  </a:duotone>
                </a:blip>
                <a:stretch>
                  <a:fillRect/>
                </a:stretch>
              </p:blipFill>
              <p:spPr>
                <a:xfrm>
                  <a:off x="1676400" y="2781300"/>
                  <a:ext cx="4445000" cy="1879600"/>
                </a:xfrm>
                <a:prstGeom prst="rect">
                  <a:avLst/>
                </a:prstGeom>
              </p:spPr>
            </p:pic>
          </p:grpSp>
          <p:grpSp>
            <p:nvGrpSpPr>
              <p:cNvPr id="17" name="Group 23"/>
              <p:cNvGrpSpPr/>
              <p:nvPr/>
            </p:nvGrpSpPr>
            <p:grpSpPr>
              <a:xfrm>
                <a:off x="1206500" y="1867662"/>
                <a:ext cx="2641600" cy="1142238"/>
                <a:chOff x="1206500" y="1867662"/>
                <a:chExt cx="2641600" cy="1142238"/>
              </a:xfrm>
            </p:grpSpPr>
            <p:sp>
              <p:nvSpPr>
                <p:cNvPr id="18" name="TextBox 24"/>
                <p:cNvSpPr txBox="1"/>
                <p:nvPr/>
              </p:nvSpPr>
              <p:spPr>
                <a:xfrm>
                  <a:off x="1310016" y="1867662"/>
                  <a:ext cx="2075513" cy="295568"/>
                </a:xfrm>
                <a:prstGeom prst="rect">
                  <a:avLst/>
                </a:prstGeom>
                <a:noFill/>
              </p:spPr>
              <p:txBody>
                <a:bodyPr wrap="none" rtlCol="0">
                  <a:spAutoFit/>
                </a:bodyPr>
                <a:lstStyle/>
                <a:p>
                  <a:pPr eaLnBrk="0" fontAlgn="base" hangingPunct="0">
                    <a:spcBef>
                      <a:spcPct val="0"/>
                    </a:spcBef>
                    <a:spcAft>
                      <a:spcPct val="0"/>
                    </a:spcAft>
                  </a:pPr>
                  <a:r>
                    <a:rPr lang="en-US" sz="700" b="1" dirty="0">
                      <a:solidFill>
                        <a:srgbClr val="FFFFFF">
                          <a:lumMod val="50000"/>
                        </a:srgbClr>
                      </a:solidFill>
                      <a:latin typeface="Arial"/>
                      <a:cs typeface="Arial"/>
                    </a:rPr>
                    <a:t>Virtualised Resource PCs</a:t>
                  </a:r>
                </a:p>
              </p:txBody>
            </p:sp>
            <p:pic>
              <p:nvPicPr>
                <p:cNvPr id="19" name="Picture 26" descr="pp2a-2.eps"/>
                <p:cNvPicPr>
                  <a:picLocks noChangeAspect="1"/>
                </p:cNvPicPr>
                <p:nvPr/>
              </p:nvPicPr>
              <p:blipFill>
                <a:blip r:embed="rId5">
                  <a:duotone>
                    <a:schemeClr val="bg2">
                      <a:shade val="45000"/>
                      <a:satMod val="135000"/>
                    </a:schemeClr>
                    <a:prstClr val="white"/>
                  </a:duotone>
                </a:blip>
                <a:stretch>
                  <a:fillRect/>
                </a:stretch>
              </p:blipFill>
              <p:spPr>
                <a:xfrm>
                  <a:off x="1206500" y="2197100"/>
                  <a:ext cx="2641600" cy="812800"/>
                </a:xfrm>
                <a:prstGeom prst="rect">
                  <a:avLst/>
                </a:prstGeom>
              </p:spPr>
            </p:pic>
          </p:grpSp>
        </p:grpSp>
        <p:grpSp>
          <p:nvGrpSpPr>
            <p:cNvPr id="8" name="Group 7"/>
            <p:cNvGrpSpPr/>
            <p:nvPr/>
          </p:nvGrpSpPr>
          <p:grpSpPr>
            <a:xfrm>
              <a:off x="6101251" y="3138540"/>
              <a:ext cx="2017609" cy="799111"/>
              <a:chOff x="4435529" y="3160294"/>
              <a:chExt cx="2787839" cy="1104176"/>
            </a:xfrm>
          </p:grpSpPr>
          <p:sp>
            <p:nvSpPr>
              <p:cNvPr id="11" name="TextBox 48"/>
              <p:cNvSpPr txBox="1"/>
              <p:nvPr/>
            </p:nvSpPr>
            <p:spPr>
              <a:xfrm>
                <a:off x="5565678" y="3160294"/>
                <a:ext cx="1657690" cy="346761"/>
              </a:xfrm>
              <a:prstGeom prst="rect">
                <a:avLst/>
              </a:prstGeom>
              <a:noFill/>
            </p:spPr>
            <p:txBody>
              <a:bodyPr wrap="square" rtlCol="0">
                <a:spAutoFit/>
              </a:bodyPr>
              <a:lstStyle/>
              <a:p>
                <a:pPr eaLnBrk="0" fontAlgn="base" hangingPunct="0">
                  <a:spcBef>
                    <a:spcPct val="0"/>
                  </a:spcBef>
                  <a:spcAft>
                    <a:spcPct val="0"/>
                  </a:spcAft>
                </a:pPr>
                <a:r>
                  <a:rPr lang="en-US" sz="800" b="1" dirty="0">
                    <a:solidFill>
                      <a:srgbClr val="2083C4"/>
                    </a:solidFill>
                    <a:latin typeface="Arial"/>
                    <a:cs typeface="Arial"/>
                  </a:rPr>
                  <a:t>Authentication and</a:t>
                </a:r>
              </a:p>
              <a:p>
                <a:pPr eaLnBrk="0" fontAlgn="base" hangingPunct="0">
                  <a:spcBef>
                    <a:spcPct val="0"/>
                  </a:spcBef>
                  <a:spcAft>
                    <a:spcPct val="0"/>
                  </a:spcAft>
                </a:pPr>
                <a:r>
                  <a:rPr lang="en-US" sz="800" b="1" dirty="0">
                    <a:solidFill>
                      <a:srgbClr val="2083C4"/>
                    </a:solidFill>
                    <a:latin typeface="Arial"/>
                    <a:cs typeface="Arial"/>
                  </a:rPr>
                  <a:t>permissions - LDAP</a:t>
                </a:r>
              </a:p>
            </p:txBody>
          </p:sp>
          <p:sp>
            <p:nvSpPr>
              <p:cNvPr id="12" name="TextBox 49"/>
              <p:cNvSpPr txBox="1"/>
              <p:nvPr/>
            </p:nvSpPr>
            <p:spPr>
              <a:xfrm>
                <a:off x="4435529" y="3886185"/>
                <a:ext cx="1863200" cy="378285"/>
              </a:xfrm>
              <a:prstGeom prst="rect">
                <a:avLst/>
              </a:prstGeom>
              <a:noFill/>
            </p:spPr>
            <p:txBody>
              <a:bodyPr wrap="square" rtlCol="0">
                <a:spAutoFit/>
              </a:bodyPr>
              <a:lstStyle/>
              <a:p>
                <a:pPr algn="ctr" eaLnBrk="0" fontAlgn="base" hangingPunct="0">
                  <a:spcBef>
                    <a:spcPct val="0"/>
                  </a:spcBef>
                  <a:spcAft>
                    <a:spcPct val="0"/>
                  </a:spcAft>
                </a:pPr>
                <a:r>
                  <a:rPr lang="en-US" sz="1000" b="1" dirty="0">
                    <a:solidFill>
                      <a:srgbClr val="29486D"/>
                    </a:solidFill>
                    <a:latin typeface="Arial"/>
                    <a:cs typeface="Arial"/>
                  </a:rPr>
                  <a:t>Active Directory Controller</a:t>
                </a:r>
                <a:endParaRPr lang="en-US" sz="1000" dirty="0">
                  <a:solidFill>
                    <a:srgbClr val="29486D"/>
                  </a:solidFill>
                  <a:latin typeface="Arial"/>
                  <a:cs typeface="Arial"/>
                </a:endParaRPr>
              </a:p>
              <a:p>
                <a:pPr algn="ctr" eaLnBrk="0" fontAlgn="base" hangingPunct="0">
                  <a:spcBef>
                    <a:spcPct val="0"/>
                  </a:spcBef>
                  <a:spcAft>
                    <a:spcPct val="0"/>
                  </a:spcAft>
                </a:pPr>
                <a:r>
                  <a:rPr lang="en-US" sz="800" dirty="0">
                    <a:solidFill>
                      <a:srgbClr val="29486D"/>
                    </a:solidFill>
                    <a:latin typeface="Arial"/>
                    <a:cs typeface="Arial"/>
                  </a:rPr>
                  <a:t>(authentication)</a:t>
                </a:r>
              </a:p>
            </p:txBody>
          </p:sp>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3184060"/>
                <a:ext cx="870178" cy="843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 name="Straight Connector 8"/>
            <p:cNvCxnSpPr/>
            <p:nvPr/>
          </p:nvCxnSpPr>
          <p:spPr>
            <a:xfrm flipV="1">
              <a:off x="6801605" y="2424411"/>
              <a:ext cx="0" cy="822234"/>
            </a:xfrm>
            <a:prstGeom prst="line">
              <a:avLst/>
            </a:prstGeom>
            <a:ln w="25400">
              <a:solidFill>
                <a:schemeClr val="accent3">
                  <a:lumMod val="75000"/>
                  <a:alpha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27"/>
            <p:cNvSpPr txBox="1"/>
            <p:nvPr/>
          </p:nvSpPr>
          <p:spPr>
            <a:xfrm>
              <a:off x="5756771" y="2302376"/>
              <a:ext cx="661028" cy="148293"/>
            </a:xfrm>
            <a:prstGeom prst="rect">
              <a:avLst/>
            </a:prstGeom>
            <a:noFill/>
          </p:spPr>
          <p:txBody>
            <a:bodyPr wrap="none" rtlCol="0">
              <a:spAutoFit/>
            </a:bodyPr>
            <a:lstStyle/>
            <a:p>
              <a:pPr eaLnBrk="0" fontAlgn="base" hangingPunct="0">
                <a:spcBef>
                  <a:spcPct val="0"/>
                </a:spcBef>
                <a:spcAft>
                  <a:spcPct val="0"/>
                </a:spcAft>
              </a:pPr>
              <a:r>
                <a:rPr lang="en-US" sz="700" b="1" dirty="0">
                  <a:solidFill>
                    <a:srgbClr val="FFFFFF">
                      <a:lumMod val="50000"/>
                    </a:srgbClr>
                  </a:solidFill>
                  <a:latin typeface="Arial"/>
                  <a:cs typeface="Arial"/>
                </a:rPr>
                <a:t>Application Server</a:t>
              </a:r>
            </a:p>
          </p:txBody>
        </p:sp>
      </p:grpSp>
      <p:sp>
        <p:nvSpPr>
          <p:cNvPr id="24" name="Rectangle 23"/>
          <p:cNvSpPr/>
          <p:nvPr/>
        </p:nvSpPr>
        <p:spPr>
          <a:xfrm>
            <a:off x="6110430" y="5090336"/>
            <a:ext cx="4916728" cy="769441"/>
          </a:xfrm>
          <a:prstGeom prst="rect">
            <a:avLst/>
          </a:prstGeom>
        </p:spPr>
        <p:txBody>
          <a:bodyPr wrap="square">
            <a:spAutoFit/>
          </a:bodyPr>
          <a:lstStyle/>
          <a:p>
            <a:pPr algn="just" eaLnBrk="0" fontAlgn="base" hangingPunct="0">
              <a:spcBef>
                <a:spcPct val="0"/>
              </a:spcBef>
              <a:spcAft>
                <a:spcPct val="0"/>
              </a:spcAft>
            </a:pPr>
            <a:r>
              <a:rPr lang="en-GB" sz="1100" dirty="0">
                <a:solidFill>
                  <a:srgbClr val="000000"/>
                </a:solidFill>
                <a:latin typeface="Arial"/>
                <a:cs typeface="Arial" panose="020B0604020202020204" pitchFamily="34" charset="0"/>
              </a:rPr>
              <a:t>User Access will be governed centrally by means of integration with Microsoft Active Directory. This allows system access to be maintained under the central control and governance of an authorised administrator, in the context of users’ other access rights across the network</a:t>
            </a:r>
            <a:r>
              <a:rPr lang="en-GB" sz="1000" dirty="0">
                <a:solidFill>
                  <a:srgbClr val="000000"/>
                </a:solidFill>
                <a:latin typeface="Arial"/>
                <a:cs typeface="Arial" panose="020B0604020202020204" pitchFamily="34" charset="0"/>
              </a:rPr>
              <a:t>.</a:t>
            </a:r>
          </a:p>
        </p:txBody>
      </p:sp>
      <p:pic>
        <p:nvPicPr>
          <p:cNvPr id="25" name="Picture 2" descr="http://www.thursby.com/sites/default/files/images/Windows%20Server%20Active%20Directory%20v%20black%20logo_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2345" y="5859776"/>
            <a:ext cx="2034673" cy="90924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1439" y="1727472"/>
            <a:ext cx="4481231" cy="3190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ectangle 26"/>
          <p:cNvSpPr/>
          <p:nvPr/>
        </p:nvSpPr>
        <p:spPr>
          <a:xfrm>
            <a:off x="1296214" y="5054225"/>
            <a:ext cx="4526455" cy="1615827"/>
          </a:xfrm>
          <a:prstGeom prst="rect">
            <a:avLst/>
          </a:prstGeom>
        </p:spPr>
        <p:txBody>
          <a:bodyPr wrap="square">
            <a:spAutoFit/>
          </a:bodyPr>
          <a:lstStyle/>
          <a:p>
            <a:pPr algn="just" eaLnBrk="0" fontAlgn="base" hangingPunct="0">
              <a:spcBef>
                <a:spcPct val="0"/>
              </a:spcBef>
              <a:spcAft>
                <a:spcPct val="0"/>
              </a:spcAft>
            </a:pPr>
            <a:r>
              <a:rPr lang="en-GB" sz="1100" dirty="0">
                <a:solidFill>
                  <a:srgbClr val="000000"/>
                </a:solidFill>
                <a:latin typeface="Arial"/>
                <a:cs typeface="Arial" panose="020B0604020202020204" pitchFamily="34" charset="0"/>
              </a:rPr>
              <a:t>Fully customisable role-based access is available, using the Principle of Least Privilege. Individual users and whole groups of users can be assigned administrator-configurable combinations of system access rights.</a:t>
            </a:r>
          </a:p>
          <a:p>
            <a:pPr algn="just" eaLnBrk="0" fontAlgn="base" hangingPunct="0">
              <a:spcBef>
                <a:spcPct val="0"/>
              </a:spcBef>
              <a:spcAft>
                <a:spcPct val="0"/>
              </a:spcAft>
            </a:pPr>
            <a:endParaRPr lang="en-GB" sz="1100" dirty="0">
              <a:solidFill>
                <a:srgbClr val="000000"/>
              </a:solidFill>
              <a:latin typeface="Arial"/>
              <a:cs typeface="Arial" panose="020B0604020202020204" pitchFamily="34" charset="0"/>
            </a:endParaRPr>
          </a:p>
          <a:p>
            <a:pPr algn="just" eaLnBrk="0" fontAlgn="base" hangingPunct="0">
              <a:spcBef>
                <a:spcPct val="0"/>
              </a:spcBef>
              <a:spcAft>
                <a:spcPct val="0"/>
              </a:spcAft>
            </a:pPr>
            <a:r>
              <a:rPr lang="en-GB" sz="1100" dirty="0">
                <a:solidFill>
                  <a:srgbClr val="000000"/>
                </a:solidFill>
                <a:latin typeface="Arial"/>
                <a:cs typeface="Arial" panose="020B0604020202020204" pitchFamily="34" charset="0"/>
              </a:rPr>
              <a:t>This access is defined separately within the context of each environment: Development, UAT and Production so that, for example, wholesale editing rights need not be granted across the board but instead in strict isolation.</a:t>
            </a:r>
          </a:p>
        </p:txBody>
      </p:sp>
      <p:sp>
        <p:nvSpPr>
          <p:cNvPr id="28" name="TextBox 27"/>
          <p:cNvSpPr txBox="1"/>
          <p:nvPr/>
        </p:nvSpPr>
        <p:spPr>
          <a:xfrm>
            <a:off x="7133318" y="1315245"/>
            <a:ext cx="2952000" cy="338554"/>
          </a:xfrm>
          <a:prstGeom prst="rect">
            <a:avLst/>
          </a:prstGeom>
          <a:noFill/>
        </p:spPr>
        <p:txBody>
          <a:bodyPr wrap="square" rtlCol="0">
            <a:spAutoFit/>
          </a:bodyPr>
          <a:lstStyle/>
          <a:p>
            <a:pPr eaLnBrk="0" fontAlgn="base" hangingPunct="0">
              <a:spcBef>
                <a:spcPct val="0"/>
              </a:spcBef>
              <a:spcAft>
                <a:spcPct val="0"/>
              </a:spcAft>
            </a:pPr>
            <a:r>
              <a:rPr lang="en-GB" sz="1600" dirty="0">
                <a:solidFill>
                  <a:srgbClr val="009999"/>
                </a:solidFill>
                <a:latin typeface="Arial"/>
                <a:cs typeface="Arial" panose="020B0604020202020204" pitchFamily="34" charset="0"/>
              </a:rPr>
              <a:t>Active Directory Integration</a:t>
            </a:r>
          </a:p>
        </p:txBody>
      </p:sp>
      <p:sp>
        <p:nvSpPr>
          <p:cNvPr id="29" name="Rectangle 28"/>
          <p:cNvSpPr/>
          <p:nvPr/>
        </p:nvSpPr>
        <p:spPr>
          <a:xfrm>
            <a:off x="2654881" y="1324967"/>
            <a:ext cx="1872629" cy="338554"/>
          </a:xfrm>
          <a:prstGeom prst="rect">
            <a:avLst/>
          </a:prstGeom>
        </p:spPr>
        <p:txBody>
          <a:bodyPr wrap="none">
            <a:spAutoFit/>
          </a:bodyPr>
          <a:lstStyle/>
          <a:p>
            <a:pPr eaLnBrk="0" fontAlgn="base" hangingPunct="0">
              <a:spcBef>
                <a:spcPct val="0"/>
              </a:spcBef>
              <a:spcAft>
                <a:spcPct val="0"/>
              </a:spcAft>
            </a:pPr>
            <a:r>
              <a:rPr lang="en-GB" sz="1600" dirty="0">
                <a:solidFill>
                  <a:srgbClr val="009999"/>
                </a:solidFill>
                <a:latin typeface="Arial"/>
                <a:cs typeface="Arial" panose="020B0604020202020204" pitchFamily="34" charset="0"/>
              </a:rPr>
              <a:t>User Management</a:t>
            </a:r>
          </a:p>
        </p:txBody>
      </p:sp>
      <p:sp>
        <p:nvSpPr>
          <p:cNvPr id="3" name="Rectangle 2"/>
          <p:cNvSpPr/>
          <p:nvPr/>
        </p:nvSpPr>
        <p:spPr>
          <a:xfrm>
            <a:off x="1332210" y="968406"/>
            <a:ext cx="6575650" cy="307777"/>
          </a:xfrm>
          <a:prstGeom prst="rect">
            <a:avLst/>
          </a:prstGeom>
        </p:spPr>
        <p:txBody>
          <a:bodyPr wrap="square">
            <a:spAutoFit/>
          </a:bodyPr>
          <a:lstStyle/>
          <a:p>
            <a:pPr eaLnBrk="0" fontAlgn="base" hangingPunct="0">
              <a:spcBef>
                <a:spcPct val="0"/>
              </a:spcBef>
              <a:spcAft>
                <a:spcPct val="0"/>
              </a:spcAft>
            </a:pPr>
            <a:r>
              <a:rPr lang="en-GB" sz="1400" dirty="0">
                <a:solidFill>
                  <a:srgbClr val="000000"/>
                </a:solidFill>
                <a:latin typeface="Arial" panose="020B0604020202020204" pitchFamily="34" charset="0"/>
                <a:cs typeface="Arial" panose="020B0604020202020204" pitchFamily="34" charset="0"/>
              </a:rPr>
              <a:t>Blueprism User Permissions / Access Control</a:t>
            </a:r>
          </a:p>
        </p:txBody>
      </p:sp>
    </p:spTree>
    <p:extLst>
      <p:ext uri="{BB962C8B-B14F-4D97-AF65-F5344CB8AC3E}">
        <p14:creationId xmlns:p14="http://schemas.microsoft.com/office/powerpoint/2010/main" val="51338219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lide Number"/>
          <p:cNvSpPr txBox="1">
            <a:spLocks noGrp="1"/>
          </p:cNvSpPr>
          <p:nvPr>
            <p:ph type="sldNum" sz="quarter" idx="2"/>
          </p:nvPr>
        </p:nvSpPr>
        <p:spPr>
          <a:xfrm>
            <a:off x="6091237" y="5743575"/>
            <a:ext cx="141195" cy="22225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dirty="0"/>
          </a:p>
        </p:txBody>
      </p:sp>
      <p:pic>
        <p:nvPicPr>
          <p:cNvPr id="695" name="pexels-photo-97130.jpg" descr="pexels-photo-97130.jpg"/>
          <p:cNvPicPr>
            <a:picLocks noChangeAspect="1"/>
          </p:cNvPicPr>
          <p:nvPr/>
        </p:nvPicPr>
        <p:blipFill>
          <a:blip r:embed="rId2">
            <a:extLst/>
          </a:blip>
          <a:stretch>
            <a:fillRect/>
          </a:stretch>
        </p:blipFill>
        <p:spPr>
          <a:xfrm>
            <a:off x="0" y="0"/>
            <a:ext cx="12192000" cy="6858000"/>
          </a:xfrm>
          <a:prstGeom prst="rect">
            <a:avLst/>
          </a:prstGeom>
          <a:ln w="3175">
            <a:miter lim="400000"/>
          </a:ln>
        </p:spPr>
      </p:pic>
      <p:sp>
        <p:nvSpPr>
          <p:cNvPr id="696" name="Rectangle"/>
          <p:cNvSpPr/>
          <p:nvPr/>
        </p:nvSpPr>
        <p:spPr>
          <a:xfrm rot="10800000">
            <a:off x="-4764" y="0"/>
            <a:ext cx="12192002" cy="6858001"/>
          </a:xfrm>
          <a:prstGeom prst="rect">
            <a:avLst/>
          </a:prstGeom>
          <a:gradFill>
            <a:gsLst>
              <a:gs pos="0">
                <a:srgbClr val="000000">
                  <a:alpha val="72133"/>
                </a:srgbClr>
              </a:gs>
              <a:gs pos="74466">
                <a:srgbClr val="7F7D80">
                  <a:alpha val="36066"/>
                </a:srgbClr>
              </a:gs>
              <a:gs pos="99294">
                <a:srgbClr val="FDFBFF">
                  <a:alpha val="0"/>
                </a:srgbClr>
              </a:gs>
            </a:gsLst>
            <a:lin ang="5400000"/>
          </a:gradFill>
          <a:ln w="3175">
            <a:miter lim="400000"/>
          </a:ln>
        </p:spPr>
        <p:txBody>
          <a:bodyPr lIns="25400" tIns="25400" rIns="25400" bIns="25400" anchor="ctr"/>
          <a:lstStyle/>
          <a:p>
            <a:pPr>
              <a:defRPr sz="3200"/>
            </a:pPr>
            <a:endParaRPr sz="1600" dirty="0"/>
          </a:p>
        </p:txBody>
      </p:sp>
      <p:grpSp>
        <p:nvGrpSpPr>
          <p:cNvPr id="699" name="Group"/>
          <p:cNvGrpSpPr/>
          <p:nvPr/>
        </p:nvGrpSpPr>
        <p:grpSpPr>
          <a:xfrm>
            <a:off x="5600166" y="2155550"/>
            <a:ext cx="991668" cy="991670"/>
            <a:chOff x="0" y="0"/>
            <a:chExt cx="1983333" cy="1983338"/>
          </a:xfrm>
        </p:grpSpPr>
        <p:sp>
          <p:nvSpPr>
            <p:cNvPr id="697" name="Shape 4"/>
            <p:cNvSpPr/>
            <p:nvPr/>
          </p:nvSpPr>
          <p:spPr>
            <a:xfrm>
              <a:off x="0" y="-1"/>
              <a:ext cx="1983335" cy="1983340"/>
            </a:xfrm>
            <a:prstGeom prst="ellipse">
              <a:avLst/>
            </a:prstGeom>
            <a:solidFill>
              <a:srgbClr val="009BEF"/>
            </a:solidFill>
            <a:ln w="3175" cap="flat">
              <a:noFill/>
              <a:miter lim="400000"/>
            </a:ln>
            <a:effectLst/>
          </p:spPr>
          <p:txBody>
            <a:bodyPr wrap="square" lIns="25400" tIns="25400" rIns="25400" bIns="25400" numCol="1" anchor="ctr">
              <a:noAutofit/>
            </a:bodyPr>
            <a:lstStyle/>
            <a:p>
              <a:pPr>
                <a:defRPr sz="3200"/>
              </a:pPr>
              <a:endParaRPr sz="1600" dirty="0"/>
            </a:p>
          </p:txBody>
        </p:sp>
        <p:pic>
          <p:nvPicPr>
            <p:cNvPr id="698" name="pasted-image.pdf" descr="pasted-image.pdf"/>
            <p:cNvPicPr>
              <a:picLocks noChangeAspect="1"/>
            </p:cNvPicPr>
            <p:nvPr/>
          </p:nvPicPr>
          <p:blipFill>
            <a:blip r:embed="rId3">
              <a:extLst/>
            </a:blip>
            <a:stretch>
              <a:fillRect/>
            </a:stretch>
          </p:blipFill>
          <p:spPr>
            <a:xfrm>
              <a:off x="250279" y="522128"/>
              <a:ext cx="1482776" cy="939079"/>
            </a:xfrm>
            <a:prstGeom prst="rect">
              <a:avLst/>
            </a:prstGeom>
            <a:ln w="3175" cap="flat">
              <a:noFill/>
              <a:miter lim="400000"/>
            </a:ln>
            <a:effectLst/>
          </p:spPr>
        </p:pic>
      </p:grpSp>
      <p:sp>
        <p:nvSpPr>
          <p:cNvPr id="700" name="Text Placeholder 2"/>
          <p:cNvSpPr txBox="1"/>
          <p:nvPr/>
        </p:nvSpPr>
        <p:spPr>
          <a:xfrm>
            <a:off x="-1" y="3147219"/>
            <a:ext cx="12192002" cy="143703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lvl1pPr algn="ctr">
              <a:defRPr sz="10000">
                <a:solidFill>
                  <a:srgbClr val="FFFFFF"/>
                </a:solidFill>
                <a:latin typeface="Helvetica Neue"/>
                <a:ea typeface="Helvetica Neue"/>
                <a:cs typeface="Helvetica Neue"/>
                <a:sym typeface="Helvetica Neue"/>
              </a:defRPr>
            </a:lvl1pPr>
          </a:lstStyle>
          <a:p>
            <a:r>
              <a:rPr lang="en-US" sz="4000" dirty="0" err="1" smtClean="0"/>
              <a:t>MoM</a:t>
            </a:r>
            <a:endParaRPr lang="en-US" sz="4000" dirty="0"/>
          </a:p>
        </p:txBody>
      </p:sp>
      <p:pic>
        <p:nvPicPr>
          <p:cNvPr id="701" name="image8.png" descr="image8.png"/>
          <p:cNvPicPr>
            <a:picLocks noChangeAspect="1"/>
          </p:cNvPicPr>
          <p:nvPr/>
        </p:nvPicPr>
        <p:blipFill>
          <a:blip r:embed="rId4">
            <a:extLst/>
          </a:blip>
          <a:stretch>
            <a:fillRect/>
          </a:stretch>
        </p:blipFill>
        <p:spPr>
          <a:xfrm>
            <a:off x="276531" y="6261100"/>
            <a:ext cx="929621" cy="346223"/>
          </a:xfrm>
          <a:prstGeom prst="rect">
            <a:avLst/>
          </a:prstGeom>
          <a:ln w="3175">
            <a:miter lim="400000"/>
          </a:ln>
        </p:spPr>
      </p:pic>
      <p:pic>
        <p:nvPicPr>
          <p:cNvPr id="703" name="Line" descr="Line"/>
          <p:cNvPicPr>
            <a:picLocks noChangeAspect="1"/>
          </p:cNvPicPr>
          <p:nvPr/>
        </p:nvPicPr>
        <p:blipFill>
          <a:blip r:embed="rId5">
            <a:extLst/>
          </a:blip>
          <a:stretch>
            <a:fillRect/>
          </a:stretch>
        </p:blipFill>
        <p:spPr>
          <a:xfrm>
            <a:off x="4563868" y="4536072"/>
            <a:ext cx="3064264" cy="6350"/>
          </a:xfrm>
          <a:prstGeom prst="rect">
            <a:avLst/>
          </a:prstGeom>
          <a:ln w="3175">
            <a:miter lim="400000"/>
          </a:ln>
        </p:spPr>
      </p:pic>
    </p:spTree>
    <p:extLst>
      <p:ext uri="{BB962C8B-B14F-4D97-AF65-F5344CB8AC3E}">
        <p14:creationId xmlns:p14="http://schemas.microsoft.com/office/powerpoint/2010/main" val="274986111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7B4B051B-BD7A-4812-995A-E6855FA63C77}" type="slidenum">
              <a:rPr lang="en-GB" altLang="en-US" smtClean="0"/>
              <a:pPr>
                <a:defRPr/>
              </a:pPr>
              <a:t>29</a:t>
            </a:fld>
            <a:endParaRPr lang="en-GB" altLang="en-US"/>
          </a:p>
        </p:txBody>
      </p:sp>
      <p:sp>
        <p:nvSpPr>
          <p:cNvPr id="4" name="Title 1"/>
          <p:cNvSpPr txBox="1">
            <a:spLocks/>
          </p:cNvSpPr>
          <p:nvPr/>
        </p:nvSpPr>
        <p:spPr bwMode="auto">
          <a:xfrm>
            <a:off x="234905" y="98963"/>
            <a:ext cx="8916359"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200" kern="1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panose="020B0604020202020204" pitchFamily="34" charset="0"/>
              </a:defRPr>
            </a:lvl2pPr>
            <a:lvl3pPr algn="l" rtl="0" eaLnBrk="0" fontAlgn="base" hangingPunct="0">
              <a:lnSpc>
                <a:spcPct val="90000"/>
              </a:lnSpc>
              <a:spcBef>
                <a:spcPct val="0"/>
              </a:spcBef>
              <a:spcAft>
                <a:spcPct val="0"/>
              </a:spcAft>
              <a:defRPr sz="2200">
                <a:solidFill>
                  <a:schemeClr val="hlink"/>
                </a:solidFill>
                <a:latin typeface="Arial" panose="020B0604020202020204" pitchFamily="34" charset="0"/>
              </a:defRPr>
            </a:lvl3pPr>
            <a:lvl4pPr algn="l" rtl="0" eaLnBrk="0" fontAlgn="base" hangingPunct="0">
              <a:lnSpc>
                <a:spcPct val="90000"/>
              </a:lnSpc>
              <a:spcBef>
                <a:spcPct val="0"/>
              </a:spcBef>
              <a:spcAft>
                <a:spcPct val="0"/>
              </a:spcAft>
              <a:defRPr sz="2200">
                <a:solidFill>
                  <a:schemeClr val="hlink"/>
                </a:solidFill>
                <a:latin typeface="Arial" panose="020B0604020202020204" pitchFamily="34" charset="0"/>
              </a:defRPr>
            </a:lvl4pPr>
            <a:lvl5pPr algn="l" rtl="0" eaLnBrk="0" fontAlgn="base" hangingPunct="0">
              <a:lnSpc>
                <a:spcPct val="90000"/>
              </a:lnSpc>
              <a:spcBef>
                <a:spcPct val="0"/>
              </a:spcBef>
              <a:spcAft>
                <a:spcPct val="0"/>
              </a:spcAft>
              <a:defRPr sz="2200">
                <a:solidFill>
                  <a:schemeClr val="hlink"/>
                </a:solidFill>
                <a:latin typeface="Arial" panose="020B0604020202020204" pitchFamily="34" charset="0"/>
              </a:defRPr>
            </a:lvl5pPr>
            <a:lvl6pPr marL="457200" algn="l" rtl="0" fontAlgn="base">
              <a:lnSpc>
                <a:spcPct val="90000"/>
              </a:lnSpc>
              <a:spcBef>
                <a:spcPct val="0"/>
              </a:spcBef>
              <a:spcAft>
                <a:spcPct val="0"/>
              </a:spcAft>
              <a:defRPr sz="2200">
                <a:solidFill>
                  <a:schemeClr val="hlink"/>
                </a:solidFill>
                <a:latin typeface="Arial" panose="020B0604020202020204" pitchFamily="34" charset="0"/>
              </a:defRPr>
            </a:lvl6pPr>
            <a:lvl7pPr marL="914400" algn="l" rtl="0" fontAlgn="base">
              <a:lnSpc>
                <a:spcPct val="90000"/>
              </a:lnSpc>
              <a:spcBef>
                <a:spcPct val="0"/>
              </a:spcBef>
              <a:spcAft>
                <a:spcPct val="0"/>
              </a:spcAft>
              <a:defRPr sz="2200">
                <a:solidFill>
                  <a:schemeClr val="hlink"/>
                </a:solidFill>
                <a:latin typeface="Arial" panose="020B0604020202020204" pitchFamily="34" charset="0"/>
              </a:defRPr>
            </a:lvl7pPr>
            <a:lvl8pPr marL="1371600" algn="l" rtl="0" fontAlgn="base">
              <a:lnSpc>
                <a:spcPct val="90000"/>
              </a:lnSpc>
              <a:spcBef>
                <a:spcPct val="0"/>
              </a:spcBef>
              <a:spcAft>
                <a:spcPct val="0"/>
              </a:spcAft>
              <a:defRPr sz="2200">
                <a:solidFill>
                  <a:schemeClr val="hlink"/>
                </a:solidFill>
                <a:latin typeface="Arial" panose="020B0604020202020204" pitchFamily="34" charset="0"/>
              </a:defRPr>
            </a:lvl8pPr>
            <a:lvl9pPr marL="1828800" algn="l" rtl="0" fontAlgn="base">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GB" altLang="en-US" dirty="0" smtClean="0"/>
              <a:t>Takeaway from Road Show</a:t>
            </a:r>
            <a:r>
              <a:rPr lang="en-US" altLang="en-US" dirty="0" smtClean="0"/>
              <a:t/>
            </a:r>
            <a:br>
              <a:rPr lang="en-US" altLang="en-US" dirty="0" smtClean="0"/>
            </a:br>
            <a:endParaRPr lang="en-GB" altLang="en-US" dirty="0"/>
          </a:p>
        </p:txBody>
      </p:sp>
      <p:sp>
        <p:nvSpPr>
          <p:cNvPr id="5" name="Rectangle 4"/>
          <p:cNvSpPr/>
          <p:nvPr/>
        </p:nvSpPr>
        <p:spPr>
          <a:xfrm>
            <a:off x="637971" y="554426"/>
            <a:ext cx="11132288" cy="6294031"/>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sz="1550" dirty="0" err="1" smtClean="0">
                <a:solidFill>
                  <a:srgbClr val="000000"/>
                </a:solidFill>
              </a:rPr>
              <a:t>Subodh</a:t>
            </a:r>
            <a:r>
              <a:rPr lang="en-US" sz="1550" dirty="0" smtClean="0">
                <a:solidFill>
                  <a:srgbClr val="000000"/>
                </a:solidFill>
              </a:rPr>
              <a:t> </a:t>
            </a:r>
            <a:r>
              <a:rPr lang="en-US" sz="1550" dirty="0">
                <a:solidFill>
                  <a:srgbClr val="000000"/>
                </a:solidFill>
              </a:rPr>
              <a:t>introduced the Automation journey in Marriott so </a:t>
            </a:r>
            <a:r>
              <a:rPr lang="en-US" sz="1550" dirty="0" smtClean="0">
                <a:solidFill>
                  <a:srgbClr val="000000"/>
                </a:solidFill>
              </a:rPr>
              <a:t>far.</a:t>
            </a:r>
            <a:endParaRPr lang="en-US" sz="1550" dirty="0">
              <a:solidFill>
                <a:srgbClr val="000000"/>
              </a:solidFill>
            </a:endParaRPr>
          </a:p>
          <a:p>
            <a:pPr marL="285750" indent="-285750">
              <a:lnSpc>
                <a:spcPct val="150000"/>
              </a:lnSpc>
              <a:buFont typeface="Wingdings" panose="05000000000000000000" pitchFamily="2" charset="2"/>
              <a:buChar char="ü"/>
            </a:pPr>
            <a:r>
              <a:rPr lang="en-US" sz="1550" dirty="0" err="1" smtClean="0">
                <a:solidFill>
                  <a:srgbClr val="000000"/>
                </a:solidFill>
              </a:rPr>
              <a:t>Akila</a:t>
            </a:r>
            <a:r>
              <a:rPr lang="en-US" sz="1550" dirty="0" smtClean="0">
                <a:solidFill>
                  <a:srgbClr val="000000"/>
                </a:solidFill>
              </a:rPr>
              <a:t> </a:t>
            </a:r>
            <a:r>
              <a:rPr lang="en-US" sz="1550" dirty="0">
                <a:solidFill>
                  <a:srgbClr val="000000"/>
                </a:solidFill>
              </a:rPr>
              <a:t>provided the overall view of Enterprise Automation and it's importance in today's </a:t>
            </a:r>
            <a:r>
              <a:rPr lang="en-US" sz="1550" dirty="0" smtClean="0">
                <a:solidFill>
                  <a:srgbClr val="000000"/>
                </a:solidFill>
              </a:rPr>
              <a:t>business.</a:t>
            </a:r>
            <a:endParaRPr lang="en-US" sz="1550" dirty="0">
              <a:solidFill>
                <a:srgbClr val="000000"/>
              </a:solidFill>
            </a:endParaRPr>
          </a:p>
          <a:p>
            <a:pPr marL="285750" indent="-285750">
              <a:lnSpc>
                <a:spcPct val="150000"/>
              </a:lnSpc>
              <a:buFont typeface="Wingdings" panose="05000000000000000000" pitchFamily="2" charset="2"/>
              <a:buChar char="ü"/>
            </a:pPr>
            <a:r>
              <a:rPr lang="en-US" sz="1550" dirty="0" smtClean="0">
                <a:solidFill>
                  <a:srgbClr val="000000"/>
                </a:solidFill>
              </a:rPr>
              <a:t>Discussed </a:t>
            </a:r>
            <a:r>
              <a:rPr lang="en-US" sz="1550" dirty="0">
                <a:solidFill>
                  <a:srgbClr val="000000"/>
                </a:solidFill>
              </a:rPr>
              <a:t>the various connectivity method between robot and the client network. Site to Site (S2S) vs through </a:t>
            </a:r>
            <a:r>
              <a:rPr lang="en-US" sz="1550" dirty="0" smtClean="0">
                <a:solidFill>
                  <a:srgbClr val="000000"/>
                </a:solidFill>
              </a:rPr>
              <a:t>SSL Marriott </a:t>
            </a:r>
            <a:r>
              <a:rPr lang="en-US" sz="1550" dirty="0">
                <a:solidFill>
                  <a:srgbClr val="000000"/>
                </a:solidFill>
              </a:rPr>
              <a:t>agreed for the existing S2S </a:t>
            </a:r>
            <a:r>
              <a:rPr lang="en-US" sz="1550" dirty="0" smtClean="0">
                <a:solidFill>
                  <a:srgbClr val="000000"/>
                </a:solidFill>
              </a:rPr>
              <a:t>connectivity.</a:t>
            </a:r>
            <a:endParaRPr lang="en-US" sz="1550" dirty="0">
              <a:solidFill>
                <a:srgbClr val="000000"/>
              </a:solidFill>
            </a:endParaRPr>
          </a:p>
          <a:p>
            <a:pPr marL="285750" indent="-285750">
              <a:lnSpc>
                <a:spcPct val="150000"/>
              </a:lnSpc>
              <a:buFont typeface="Wingdings" panose="05000000000000000000" pitchFamily="2" charset="2"/>
              <a:buChar char="ü"/>
            </a:pPr>
            <a:r>
              <a:rPr lang="en-US" sz="1550" dirty="0" smtClean="0">
                <a:solidFill>
                  <a:srgbClr val="000000"/>
                </a:solidFill>
              </a:rPr>
              <a:t>Good </a:t>
            </a:r>
            <a:r>
              <a:rPr lang="en-US" sz="1550" dirty="0">
                <a:solidFill>
                  <a:srgbClr val="000000"/>
                </a:solidFill>
              </a:rPr>
              <a:t>discussion happened around getting robot access to SaaS applications vs application on Marriott network that need domain </a:t>
            </a:r>
            <a:r>
              <a:rPr lang="en-US" sz="1550" dirty="0" smtClean="0">
                <a:solidFill>
                  <a:srgbClr val="000000"/>
                </a:solidFill>
              </a:rPr>
              <a:t>authentication.</a:t>
            </a:r>
            <a:endParaRPr lang="en-US" sz="1550" dirty="0">
              <a:solidFill>
                <a:srgbClr val="000000"/>
              </a:solidFill>
            </a:endParaRPr>
          </a:p>
          <a:p>
            <a:pPr marL="285750" indent="-285750">
              <a:lnSpc>
                <a:spcPct val="150000"/>
              </a:lnSpc>
              <a:buFont typeface="Wingdings" panose="05000000000000000000" pitchFamily="2" charset="2"/>
              <a:buChar char="ü"/>
            </a:pPr>
            <a:r>
              <a:rPr lang="en-US" sz="1550" dirty="0" smtClean="0">
                <a:solidFill>
                  <a:srgbClr val="000000"/>
                </a:solidFill>
              </a:rPr>
              <a:t>Follow </a:t>
            </a:r>
            <a:r>
              <a:rPr lang="en-US" sz="1550" dirty="0">
                <a:solidFill>
                  <a:srgbClr val="000000"/>
                </a:solidFill>
              </a:rPr>
              <a:t>up call to be set up with Marriott security (</a:t>
            </a:r>
            <a:r>
              <a:rPr lang="en-US" sz="1550" dirty="0" err="1">
                <a:solidFill>
                  <a:srgbClr val="000000"/>
                </a:solidFill>
              </a:rPr>
              <a:t>Senthil</a:t>
            </a:r>
            <a:r>
              <a:rPr lang="en-US" sz="1550" dirty="0">
                <a:solidFill>
                  <a:srgbClr val="000000"/>
                </a:solidFill>
              </a:rPr>
              <a:t> and his team) to discuss the right way of providing domain access to a robot, building upon the existing process of getting a service or application </a:t>
            </a:r>
            <a:r>
              <a:rPr lang="en-US" sz="1550" dirty="0" smtClean="0">
                <a:solidFill>
                  <a:srgbClr val="000000"/>
                </a:solidFill>
              </a:rPr>
              <a:t>account.</a:t>
            </a:r>
            <a:endParaRPr lang="en-US" sz="1550" dirty="0">
              <a:solidFill>
                <a:srgbClr val="000000"/>
              </a:solidFill>
            </a:endParaRPr>
          </a:p>
          <a:p>
            <a:pPr marL="285750" indent="-285750">
              <a:lnSpc>
                <a:spcPct val="150000"/>
              </a:lnSpc>
              <a:buFont typeface="Wingdings" panose="05000000000000000000" pitchFamily="2" charset="2"/>
              <a:buChar char="ü"/>
            </a:pPr>
            <a:r>
              <a:rPr lang="en-US" sz="1550" dirty="0" smtClean="0">
                <a:solidFill>
                  <a:srgbClr val="000000"/>
                </a:solidFill>
              </a:rPr>
              <a:t>IBM </a:t>
            </a:r>
            <a:r>
              <a:rPr lang="en-US" sz="1550" dirty="0">
                <a:solidFill>
                  <a:srgbClr val="000000"/>
                </a:solidFill>
              </a:rPr>
              <a:t>emphasized that all of their RPA platform layers are GDPR </a:t>
            </a:r>
            <a:r>
              <a:rPr lang="en-US" sz="1550" dirty="0" smtClean="0">
                <a:solidFill>
                  <a:srgbClr val="000000"/>
                </a:solidFill>
              </a:rPr>
              <a:t>complaint.</a:t>
            </a:r>
            <a:endParaRPr lang="en-US" sz="1550" dirty="0">
              <a:solidFill>
                <a:srgbClr val="000000"/>
              </a:solidFill>
            </a:endParaRPr>
          </a:p>
          <a:p>
            <a:pPr marL="285750" indent="-285750">
              <a:lnSpc>
                <a:spcPct val="150000"/>
              </a:lnSpc>
              <a:buFont typeface="Wingdings" panose="05000000000000000000" pitchFamily="2" charset="2"/>
              <a:buChar char="ü"/>
            </a:pPr>
            <a:r>
              <a:rPr lang="en-US" sz="1550" dirty="0" smtClean="0">
                <a:solidFill>
                  <a:srgbClr val="000000"/>
                </a:solidFill>
              </a:rPr>
              <a:t>IBM </a:t>
            </a:r>
            <a:r>
              <a:rPr lang="en-US" sz="1550" dirty="0">
                <a:solidFill>
                  <a:srgbClr val="000000"/>
                </a:solidFill>
              </a:rPr>
              <a:t>shared the result of the 3 months FSPMS L1 helpdesk ticket </a:t>
            </a:r>
            <a:r>
              <a:rPr lang="en-US" sz="1550" dirty="0" smtClean="0">
                <a:solidFill>
                  <a:srgbClr val="000000"/>
                </a:solidFill>
              </a:rPr>
              <a:t>analysis : </a:t>
            </a:r>
            <a:endParaRPr lang="en-US" sz="1550" dirty="0">
              <a:solidFill>
                <a:srgbClr val="000000"/>
              </a:solidFill>
            </a:endParaRPr>
          </a:p>
          <a:p>
            <a:pPr marL="742950" lvl="1" indent="-285750">
              <a:buFont typeface="Courier New" panose="02070309020205020404" pitchFamily="49" charset="0"/>
              <a:buChar char="o"/>
            </a:pPr>
            <a:r>
              <a:rPr lang="en-US" sz="1550" dirty="0" smtClean="0">
                <a:solidFill>
                  <a:srgbClr val="000000"/>
                </a:solidFill>
              </a:rPr>
              <a:t>16</a:t>
            </a:r>
            <a:r>
              <a:rPr lang="en-US" sz="1550" dirty="0">
                <a:solidFill>
                  <a:srgbClr val="000000"/>
                </a:solidFill>
              </a:rPr>
              <a:t>% tickets (around 3000 out of 14000 tickets) are repetitive in nature and can be automated. There are total 10 use cases, a combination on Cognitive and RPA solutions.</a:t>
            </a:r>
          </a:p>
          <a:p>
            <a:pPr marL="742950" lvl="1" indent="-285750">
              <a:buFont typeface="Courier New" panose="02070309020205020404" pitchFamily="49" charset="0"/>
              <a:buChar char="o"/>
            </a:pPr>
            <a:r>
              <a:rPr lang="en-US" sz="1550" dirty="0" smtClean="0">
                <a:solidFill>
                  <a:srgbClr val="000000"/>
                </a:solidFill>
              </a:rPr>
              <a:t>Session </a:t>
            </a:r>
            <a:r>
              <a:rPr lang="en-US" sz="1550" dirty="0">
                <a:solidFill>
                  <a:srgbClr val="000000"/>
                </a:solidFill>
              </a:rPr>
              <a:t>to be set up with Sterling to discuss more details and the next step </a:t>
            </a:r>
            <a:r>
              <a:rPr lang="en-US" sz="1550" dirty="0" smtClean="0">
                <a:solidFill>
                  <a:srgbClr val="000000"/>
                </a:solidFill>
              </a:rPr>
              <a:t>forward.</a:t>
            </a:r>
            <a:endParaRPr lang="en-US" sz="1550" dirty="0">
              <a:solidFill>
                <a:srgbClr val="000000"/>
              </a:solidFill>
            </a:endParaRPr>
          </a:p>
          <a:p>
            <a:pPr marL="285750" indent="-285750">
              <a:lnSpc>
                <a:spcPct val="150000"/>
              </a:lnSpc>
              <a:buFont typeface="Wingdings" panose="05000000000000000000" pitchFamily="2" charset="2"/>
              <a:buChar char="ü"/>
            </a:pPr>
            <a:r>
              <a:rPr lang="en-US" sz="1550" dirty="0" smtClean="0">
                <a:solidFill>
                  <a:srgbClr val="000000"/>
                </a:solidFill>
              </a:rPr>
              <a:t>5 </a:t>
            </a:r>
            <a:r>
              <a:rPr lang="en-US" sz="1550" dirty="0">
                <a:solidFill>
                  <a:srgbClr val="000000"/>
                </a:solidFill>
              </a:rPr>
              <a:t>Automation opportunities (combination of RPA and Cognitive) worth of more than $1M TCV were identified during the discussion.</a:t>
            </a:r>
          </a:p>
          <a:p>
            <a:pPr marL="742950" lvl="1" indent="-285750">
              <a:buFont typeface="Courier New" panose="02070309020205020404" pitchFamily="49" charset="0"/>
              <a:buChar char="o"/>
            </a:pPr>
            <a:r>
              <a:rPr lang="pt-BR" sz="1550" dirty="0" smtClean="0">
                <a:solidFill>
                  <a:srgbClr val="000000"/>
                </a:solidFill>
              </a:rPr>
              <a:t>POS </a:t>
            </a:r>
            <a:r>
              <a:rPr lang="pt-BR" sz="1550" dirty="0">
                <a:solidFill>
                  <a:srgbClr val="000000"/>
                </a:solidFill>
              </a:rPr>
              <a:t>FOSSE F&amp;B ftp automation: $330K (Q4’18)</a:t>
            </a:r>
          </a:p>
          <a:p>
            <a:pPr marL="742950" lvl="1" indent="-285750">
              <a:buFont typeface="Courier New" panose="02070309020205020404" pitchFamily="49" charset="0"/>
              <a:buChar char="o"/>
            </a:pPr>
            <a:r>
              <a:rPr lang="pt-BR" sz="1550" dirty="0" smtClean="0">
                <a:solidFill>
                  <a:srgbClr val="000000"/>
                </a:solidFill>
              </a:rPr>
              <a:t>POS </a:t>
            </a:r>
            <a:r>
              <a:rPr lang="pt-BR" sz="1550" dirty="0">
                <a:solidFill>
                  <a:srgbClr val="000000"/>
                </a:solidFill>
              </a:rPr>
              <a:t>Data dashboard: $170K (Q4’18)</a:t>
            </a:r>
          </a:p>
          <a:p>
            <a:pPr marL="742950" lvl="1" indent="-285750">
              <a:buFont typeface="Courier New" panose="02070309020205020404" pitchFamily="49" charset="0"/>
              <a:buChar char="o"/>
            </a:pPr>
            <a:r>
              <a:rPr lang="en-US" sz="1550" dirty="0" smtClean="0">
                <a:solidFill>
                  <a:srgbClr val="000000"/>
                </a:solidFill>
              </a:rPr>
              <a:t>FSPMS </a:t>
            </a:r>
            <a:r>
              <a:rPr lang="en-US" sz="1550" dirty="0">
                <a:solidFill>
                  <a:srgbClr val="000000"/>
                </a:solidFill>
              </a:rPr>
              <a:t>L1 helpdesk automation: $150K (Q1’19)</a:t>
            </a:r>
          </a:p>
          <a:p>
            <a:pPr marL="742950" lvl="1" indent="-285750">
              <a:buFont typeface="Courier New" panose="02070309020205020404" pitchFamily="49" charset="0"/>
              <a:buChar char="o"/>
            </a:pPr>
            <a:r>
              <a:rPr lang="en-US" sz="1550" dirty="0" smtClean="0">
                <a:solidFill>
                  <a:srgbClr val="000000"/>
                </a:solidFill>
              </a:rPr>
              <a:t>POS </a:t>
            </a:r>
            <a:r>
              <a:rPr lang="en-US" sz="1550" dirty="0">
                <a:solidFill>
                  <a:srgbClr val="000000"/>
                </a:solidFill>
              </a:rPr>
              <a:t>Workstation Reimage: $300 K (</a:t>
            </a:r>
            <a:r>
              <a:rPr lang="en-US" sz="1550" dirty="0" smtClean="0">
                <a:solidFill>
                  <a:srgbClr val="000000"/>
                </a:solidFill>
              </a:rPr>
              <a:t>Q1’19)</a:t>
            </a:r>
          </a:p>
          <a:p>
            <a:pPr marL="742950" lvl="1" indent="-285750">
              <a:buFont typeface="Courier New" panose="02070309020205020404" pitchFamily="49" charset="0"/>
              <a:buChar char="o"/>
            </a:pPr>
            <a:r>
              <a:rPr lang="en-US" sz="1550" dirty="0" smtClean="0">
                <a:solidFill>
                  <a:srgbClr val="000000"/>
                </a:solidFill>
              </a:rPr>
              <a:t>Opera </a:t>
            </a:r>
            <a:r>
              <a:rPr lang="en-US" sz="1550" dirty="0">
                <a:solidFill>
                  <a:srgbClr val="000000"/>
                </a:solidFill>
              </a:rPr>
              <a:t>Test automation: $150K (Q1’19)</a:t>
            </a:r>
            <a:endParaRPr lang="en-US" sz="1550" dirty="0"/>
          </a:p>
        </p:txBody>
      </p:sp>
    </p:spTree>
    <p:extLst>
      <p:ext uri="{BB962C8B-B14F-4D97-AF65-F5344CB8AC3E}">
        <p14:creationId xmlns:p14="http://schemas.microsoft.com/office/powerpoint/2010/main" val="696765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6C0BF9A0-AF69-4C44-A2FD-D41094E7ED3C}"/>
              </a:ext>
            </a:extLst>
          </p:cNvPr>
          <p:cNvSpPr/>
          <p:nvPr/>
        </p:nvSpPr>
        <p:spPr>
          <a:xfrm>
            <a:off x="7573650" y="2782180"/>
            <a:ext cx="1036949" cy="461665"/>
          </a:xfrm>
          <a:prstGeom prst="rect">
            <a:avLst/>
          </a:prstGeom>
        </p:spPr>
        <p:txBody>
          <a:bodyPr wrap="square">
            <a:spAutoFit/>
          </a:bodyPr>
          <a:lstStyle/>
          <a:p>
            <a:pPr algn="ctr"/>
            <a:r>
              <a:rPr lang="en-US" sz="1200" dirty="0" err="1"/>
              <a:t>Sentil</a:t>
            </a:r>
            <a:r>
              <a:rPr lang="en-US" sz="1200" dirty="0"/>
              <a:t> </a:t>
            </a:r>
            <a:r>
              <a:rPr lang="en-US" sz="1200" dirty="0" err="1"/>
              <a:t>Selliah</a:t>
            </a:r>
            <a:endParaRPr lang="en-US" sz="1200" dirty="0"/>
          </a:p>
          <a:p>
            <a:pPr algn="ctr"/>
            <a:r>
              <a:rPr lang="en-US" sz="1200" dirty="0"/>
              <a:t>Dir, Security</a:t>
            </a:r>
          </a:p>
        </p:txBody>
      </p:sp>
      <p:sp>
        <p:nvSpPr>
          <p:cNvPr id="7" name="Rectangle 6">
            <a:extLst>
              <a:ext uri="{FF2B5EF4-FFF2-40B4-BE49-F238E27FC236}">
                <a16:creationId xmlns:a16="http://schemas.microsoft.com/office/drawing/2014/main" xmlns="" id="{162D8719-EF85-4D2D-9F3F-C4EA0EAC6761}"/>
              </a:ext>
            </a:extLst>
          </p:cNvPr>
          <p:cNvSpPr/>
          <p:nvPr/>
        </p:nvSpPr>
        <p:spPr>
          <a:xfrm>
            <a:off x="715036" y="2795592"/>
            <a:ext cx="1185438" cy="461665"/>
          </a:xfrm>
          <a:prstGeom prst="rect">
            <a:avLst/>
          </a:prstGeom>
        </p:spPr>
        <p:txBody>
          <a:bodyPr wrap="square">
            <a:spAutoFit/>
          </a:bodyPr>
          <a:lstStyle/>
          <a:p>
            <a:pPr algn="ctr"/>
            <a:r>
              <a:rPr lang="en-US" sz="1200" dirty="0"/>
              <a:t>Manish Gulati</a:t>
            </a:r>
          </a:p>
          <a:p>
            <a:pPr algn="ctr"/>
            <a:r>
              <a:rPr lang="en-US" sz="1200" dirty="0"/>
              <a:t>Sr Dir, IT Del</a:t>
            </a:r>
          </a:p>
        </p:txBody>
      </p:sp>
      <p:sp>
        <p:nvSpPr>
          <p:cNvPr id="8" name="Rectangle 7">
            <a:extLst>
              <a:ext uri="{FF2B5EF4-FFF2-40B4-BE49-F238E27FC236}">
                <a16:creationId xmlns:a16="http://schemas.microsoft.com/office/drawing/2014/main" xmlns="" id="{615F1A7C-DA45-4637-8ABB-E33DF6D29480}"/>
              </a:ext>
            </a:extLst>
          </p:cNvPr>
          <p:cNvSpPr/>
          <p:nvPr/>
        </p:nvSpPr>
        <p:spPr>
          <a:xfrm>
            <a:off x="2481196" y="2886579"/>
            <a:ext cx="1320545" cy="461665"/>
          </a:xfrm>
          <a:prstGeom prst="rect">
            <a:avLst/>
          </a:prstGeom>
        </p:spPr>
        <p:txBody>
          <a:bodyPr wrap="square">
            <a:spAutoFit/>
          </a:bodyPr>
          <a:lstStyle/>
          <a:p>
            <a:pPr algn="ctr"/>
            <a:r>
              <a:rPr lang="en-US" sz="1200" dirty="0"/>
              <a:t>Sterling Jones</a:t>
            </a:r>
          </a:p>
          <a:p>
            <a:pPr algn="ctr"/>
            <a:r>
              <a:rPr lang="en-US" sz="1200" dirty="0"/>
              <a:t>Sr Dir, IT Del</a:t>
            </a:r>
          </a:p>
        </p:txBody>
      </p:sp>
      <p:sp>
        <p:nvSpPr>
          <p:cNvPr id="9" name="Rectangle 8">
            <a:extLst>
              <a:ext uri="{FF2B5EF4-FFF2-40B4-BE49-F238E27FC236}">
                <a16:creationId xmlns:a16="http://schemas.microsoft.com/office/drawing/2014/main" xmlns="" id="{077D8E8A-C710-462E-9194-A2533799EA56}"/>
              </a:ext>
            </a:extLst>
          </p:cNvPr>
          <p:cNvSpPr/>
          <p:nvPr/>
        </p:nvSpPr>
        <p:spPr>
          <a:xfrm>
            <a:off x="5680275" y="2830557"/>
            <a:ext cx="1244022" cy="461665"/>
          </a:xfrm>
          <a:prstGeom prst="rect">
            <a:avLst/>
          </a:prstGeom>
        </p:spPr>
        <p:txBody>
          <a:bodyPr wrap="square">
            <a:spAutoFit/>
          </a:bodyPr>
          <a:lstStyle/>
          <a:p>
            <a:pPr algn="ctr"/>
            <a:r>
              <a:rPr lang="en-US" sz="1200" dirty="0"/>
              <a:t>Bharat Parekh</a:t>
            </a:r>
          </a:p>
          <a:p>
            <a:pPr algn="ctr"/>
            <a:r>
              <a:rPr lang="en-US" sz="1200" dirty="0"/>
              <a:t>Dir, Prog </a:t>
            </a:r>
            <a:r>
              <a:rPr lang="en-US" sz="1200" dirty="0" err="1"/>
              <a:t>Mgnt</a:t>
            </a:r>
            <a:endParaRPr lang="en-US" sz="1200" dirty="0"/>
          </a:p>
        </p:txBody>
      </p:sp>
      <p:sp>
        <p:nvSpPr>
          <p:cNvPr id="10" name="Rectangle 9">
            <a:extLst>
              <a:ext uri="{FF2B5EF4-FFF2-40B4-BE49-F238E27FC236}">
                <a16:creationId xmlns:a16="http://schemas.microsoft.com/office/drawing/2014/main" xmlns="" id="{66EFC55B-3FAE-4173-A02C-3D3C432F3FBF}"/>
              </a:ext>
            </a:extLst>
          </p:cNvPr>
          <p:cNvSpPr/>
          <p:nvPr/>
        </p:nvSpPr>
        <p:spPr>
          <a:xfrm>
            <a:off x="9003744" y="2755885"/>
            <a:ext cx="1329408" cy="461665"/>
          </a:xfrm>
          <a:prstGeom prst="rect">
            <a:avLst/>
          </a:prstGeom>
        </p:spPr>
        <p:txBody>
          <a:bodyPr wrap="square">
            <a:spAutoFit/>
          </a:bodyPr>
          <a:lstStyle/>
          <a:p>
            <a:pPr algn="ctr"/>
            <a:r>
              <a:rPr lang="en-US" sz="1200" dirty="0"/>
              <a:t>Lisa </a:t>
            </a:r>
            <a:r>
              <a:rPr lang="en-US" sz="1200" dirty="0" err="1"/>
              <a:t>Branner</a:t>
            </a:r>
            <a:endParaRPr lang="en-US" sz="1200" dirty="0"/>
          </a:p>
          <a:p>
            <a:pPr algn="ctr"/>
            <a:r>
              <a:rPr lang="en-US" sz="1200" dirty="0"/>
              <a:t>Sr </a:t>
            </a:r>
            <a:r>
              <a:rPr lang="en-US" sz="1200" dirty="0" err="1"/>
              <a:t>Mgr</a:t>
            </a:r>
            <a:r>
              <a:rPr lang="en-US" sz="1200" dirty="0"/>
              <a:t>, Security</a:t>
            </a:r>
          </a:p>
        </p:txBody>
      </p:sp>
      <p:sp>
        <p:nvSpPr>
          <p:cNvPr id="11" name="Rectangle 10">
            <a:extLst>
              <a:ext uri="{FF2B5EF4-FFF2-40B4-BE49-F238E27FC236}">
                <a16:creationId xmlns:a16="http://schemas.microsoft.com/office/drawing/2014/main" xmlns="" id="{0A5ECFA8-60AD-4D66-8FA0-FA10F6706B9C}"/>
              </a:ext>
            </a:extLst>
          </p:cNvPr>
          <p:cNvSpPr/>
          <p:nvPr/>
        </p:nvSpPr>
        <p:spPr>
          <a:xfrm>
            <a:off x="3927631" y="2782180"/>
            <a:ext cx="1489349" cy="461665"/>
          </a:xfrm>
          <a:prstGeom prst="rect">
            <a:avLst/>
          </a:prstGeom>
        </p:spPr>
        <p:txBody>
          <a:bodyPr wrap="square">
            <a:spAutoFit/>
          </a:bodyPr>
          <a:lstStyle/>
          <a:p>
            <a:pPr algn="ctr"/>
            <a:r>
              <a:rPr lang="en-US" sz="1200" dirty="0"/>
              <a:t>Harold Sutton</a:t>
            </a:r>
          </a:p>
          <a:p>
            <a:pPr algn="ctr"/>
            <a:r>
              <a:rPr lang="en-US" sz="1200" dirty="0"/>
              <a:t>Sr Solution Architect</a:t>
            </a:r>
          </a:p>
        </p:txBody>
      </p:sp>
      <p:pic>
        <p:nvPicPr>
          <p:cNvPr id="12" name="Picture 11">
            <a:extLst>
              <a:ext uri="{FF2B5EF4-FFF2-40B4-BE49-F238E27FC236}">
                <a16:creationId xmlns:a16="http://schemas.microsoft.com/office/drawing/2014/main" xmlns="" id="{C747F80C-4C1D-4BD1-9A8D-957037B2D48B}"/>
              </a:ext>
            </a:extLst>
          </p:cNvPr>
          <p:cNvPicPr>
            <a:picLocks noChangeAspect="1"/>
          </p:cNvPicPr>
          <p:nvPr/>
        </p:nvPicPr>
        <p:blipFill rotWithShape="1">
          <a:blip r:embed="rId2">
            <a:extLst>
              <a:ext uri="{28A0092B-C50C-407E-A947-70E740481C1C}">
                <a14:useLocalDpi xmlns:a14="http://schemas.microsoft.com/office/drawing/2010/main" val="0"/>
              </a:ext>
            </a:extLst>
          </a:blip>
          <a:srcRect l="49261" t="8344" r="-1" b="32075"/>
          <a:stretch/>
        </p:blipFill>
        <p:spPr>
          <a:xfrm>
            <a:off x="4084907" y="1431873"/>
            <a:ext cx="1244022" cy="1324012"/>
          </a:xfrm>
          <a:prstGeom prst="rect">
            <a:avLst/>
          </a:prstGeom>
        </p:spPr>
      </p:pic>
      <p:pic>
        <p:nvPicPr>
          <p:cNvPr id="13" name="Picture 12">
            <a:extLst>
              <a:ext uri="{FF2B5EF4-FFF2-40B4-BE49-F238E27FC236}">
                <a16:creationId xmlns:a16="http://schemas.microsoft.com/office/drawing/2014/main" xmlns="" id="{2052A8D9-A089-44B1-B7D8-2127EC141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85" y="1393673"/>
            <a:ext cx="1159389" cy="1263229"/>
          </a:xfrm>
          <a:prstGeom prst="rect">
            <a:avLst/>
          </a:prstGeom>
        </p:spPr>
      </p:pic>
      <p:pic>
        <p:nvPicPr>
          <p:cNvPr id="14" name="Picture 13">
            <a:extLst>
              <a:ext uri="{FF2B5EF4-FFF2-40B4-BE49-F238E27FC236}">
                <a16:creationId xmlns:a16="http://schemas.microsoft.com/office/drawing/2014/main" xmlns="" id="{964BC427-710B-4C69-8BC6-8687D1EF8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873" y="1435094"/>
            <a:ext cx="1244022" cy="1347086"/>
          </a:xfrm>
          <a:prstGeom prst="rect">
            <a:avLst/>
          </a:prstGeom>
        </p:spPr>
      </p:pic>
      <p:pic>
        <p:nvPicPr>
          <p:cNvPr id="15" name="Picture 14">
            <a:extLst>
              <a:ext uri="{FF2B5EF4-FFF2-40B4-BE49-F238E27FC236}">
                <a16:creationId xmlns:a16="http://schemas.microsoft.com/office/drawing/2014/main" xmlns="" id="{396692AC-108B-4C65-BEB7-43C851F16E6C}"/>
              </a:ext>
            </a:extLst>
          </p:cNvPr>
          <p:cNvPicPr>
            <a:picLocks noChangeAspect="1"/>
          </p:cNvPicPr>
          <p:nvPr/>
        </p:nvPicPr>
        <p:blipFill>
          <a:blip r:embed="rId5"/>
          <a:stretch>
            <a:fillRect/>
          </a:stretch>
        </p:blipFill>
        <p:spPr>
          <a:xfrm>
            <a:off x="2454477" y="1431873"/>
            <a:ext cx="1215955" cy="1278539"/>
          </a:xfrm>
          <a:prstGeom prst="rect">
            <a:avLst/>
          </a:prstGeom>
        </p:spPr>
      </p:pic>
      <p:sp>
        <p:nvSpPr>
          <p:cNvPr id="16" name="Oval 15">
            <a:extLst>
              <a:ext uri="{FF2B5EF4-FFF2-40B4-BE49-F238E27FC236}">
                <a16:creationId xmlns:a16="http://schemas.microsoft.com/office/drawing/2014/main" xmlns="" id="{87D319F9-25F5-4564-BDFF-266D4210AE84}"/>
              </a:ext>
            </a:extLst>
          </p:cNvPr>
          <p:cNvSpPr/>
          <p:nvPr/>
        </p:nvSpPr>
        <p:spPr>
          <a:xfrm>
            <a:off x="7444137" y="1607244"/>
            <a:ext cx="1142016" cy="112852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SS</a:t>
            </a:r>
          </a:p>
        </p:txBody>
      </p:sp>
      <p:sp>
        <p:nvSpPr>
          <p:cNvPr id="17" name="Oval 16">
            <a:extLst>
              <a:ext uri="{FF2B5EF4-FFF2-40B4-BE49-F238E27FC236}">
                <a16:creationId xmlns:a16="http://schemas.microsoft.com/office/drawing/2014/main" xmlns="" id="{F37BEF36-B99A-4D15-B340-998BF0624FD4}"/>
              </a:ext>
            </a:extLst>
          </p:cNvPr>
          <p:cNvSpPr/>
          <p:nvPr/>
        </p:nvSpPr>
        <p:spPr>
          <a:xfrm>
            <a:off x="9080967" y="1607244"/>
            <a:ext cx="1142016" cy="1126607"/>
          </a:xfrm>
          <a:prstGeom prst="ellipse">
            <a:avLst/>
          </a:prstGeom>
          <a:solidFill>
            <a:srgbClr val="B61A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LB</a:t>
            </a:r>
          </a:p>
        </p:txBody>
      </p:sp>
      <p:sp>
        <p:nvSpPr>
          <p:cNvPr id="21" name="Rectangle 20">
            <a:extLst>
              <a:ext uri="{FF2B5EF4-FFF2-40B4-BE49-F238E27FC236}">
                <a16:creationId xmlns:a16="http://schemas.microsoft.com/office/drawing/2014/main" xmlns="" id="{EB0A9763-1AEB-4CBB-9366-2F88BA5EF124}"/>
              </a:ext>
            </a:extLst>
          </p:cNvPr>
          <p:cNvSpPr/>
          <p:nvPr/>
        </p:nvSpPr>
        <p:spPr>
          <a:xfrm>
            <a:off x="10301460" y="2770794"/>
            <a:ext cx="1790769" cy="646331"/>
          </a:xfrm>
          <a:prstGeom prst="rect">
            <a:avLst/>
          </a:prstGeom>
        </p:spPr>
        <p:txBody>
          <a:bodyPr wrap="square">
            <a:spAutoFit/>
          </a:bodyPr>
          <a:lstStyle/>
          <a:p>
            <a:pPr algn="ctr"/>
            <a:r>
              <a:rPr lang="en-US" sz="1200" dirty="0"/>
              <a:t>Davis Josh</a:t>
            </a:r>
          </a:p>
          <a:p>
            <a:pPr algn="ctr"/>
            <a:r>
              <a:rPr lang="en-US" sz="1200" dirty="0"/>
              <a:t>Sr Business System Analyst</a:t>
            </a:r>
          </a:p>
        </p:txBody>
      </p:sp>
      <p:sp>
        <p:nvSpPr>
          <p:cNvPr id="22" name="Oval 21">
            <a:extLst>
              <a:ext uri="{FF2B5EF4-FFF2-40B4-BE49-F238E27FC236}">
                <a16:creationId xmlns:a16="http://schemas.microsoft.com/office/drawing/2014/main" xmlns="" id="{950EB4E1-1413-45BC-9961-557A5FD48DCD}"/>
              </a:ext>
            </a:extLst>
          </p:cNvPr>
          <p:cNvSpPr/>
          <p:nvPr/>
        </p:nvSpPr>
        <p:spPr>
          <a:xfrm>
            <a:off x="10643519" y="1575413"/>
            <a:ext cx="1106652" cy="112660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DJ</a:t>
            </a:r>
          </a:p>
        </p:txBody>
      </p:sp>
      <p:sp>
        <p:nvSpPr>
          <p:cNvPr id="23" name="Title 1">
            <a:extLst>
              <a:ext uri="{FF2B5EF4-FFF2-40B4-BE49-F238E27FC236}">
                <a16:creationId xmlns:a16="http://schemas.microsoft.com/office/drawing/2014/main" xmlns="" id="{7712BA4C-763A-40AC-9D7C-582DE255D8E6}"/>
              </a:ext>
            </a:extLst>
          </p:cNvPr>
          <p:cNvSpPr txBox="1">
            <a:spLocks/>
          </p:cNvSpPr>
          <p:nvPr/>
        </p:nvSpPr>
        <p:spPr>
          <a:xfrm>
            <a:off x="600150" y="181579"/>
            <a:ext cx="4821724" cy="639763"/>
          </a:xfrm>
          <a:prstGeom prst="rect">
            <a:avLst/>
          </a:prstGeom>
        </p:spPr>
        <p:txBody>
          <a:bodyPr wrap="square">
            <a:spAutoFit/>
          </a:bodyPr>
          <a:lstStyle>
            <a:defPPr>
              <a:defRPr lang="en-US"/>
            </a:defPPr>
            <a:lvl1pPr algn="just">
              <a:defRPr sz="2430" b="1">
                <a:solidFill>
                  <a:srgbClr val="002060"/>
                </a:solidFill>
                <a:latin typeface="Arial" charset="0"/>
                <a:ea typeface="Arial" charset="0"/>
                <a:cs typeface="Arial" charset="0"/>
              </a:defRPr>
            </a:lvl1pPr>
          </a:lstStyle>
          <a:p>
            <a:r>
              <a:rPr lang="en-US" altLang="en-US" dirty="0"/>
              <a:t>Participants</a:t>
            </a:r>
          </a:p>
        </p:txBody>
      </p:sp>
      <p:sp>
        <p:nvSpPr>
          <p:cNvPr id="19" name="Title 1">
            <a:extLst>
              <a:ext uri="{FF2B5EF4-FFF2-40B4-BE49-F238E27FC236}">
                <a16:creationId xmlns:a16="http://schemas.microsoft.com/office/drawing/2014/main" xmlns="" id="{FB6E4B71-95B3-4FC6-A8A0-2A912E8EE992}"/>
              </a:ext>
            </a:extLst>
          </p:cNvPr>
          <p:cNvSpPr txBox="1">
            <a:spLocks/>
          </p:cNvSpPr>
          <p:nvPr/>
        </p:nvSpPr>
        <p:spPr>
          <a:xfrm>
            <a:off x="600150" y="729180"/>
            <a:ext cx="4821724" cy="6397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b="1" u="sng" dirty="0">
                <a:solidFill>
                  <a:srgbClr val="C00000"/>
                </a:solidFill>
                <a:latin typeface="+mn-lt"/>
                <a:cs typeface="Arial" panose="020B0604020202020204" pitchFamily="34" charset="0"/>
              </a:rPr>
              <a:t>Marriott</a:t>
            </a:r>
            <a:endParaRPr lang="en-US" altLang="en-US" sz="2000" b="1" u="sng" dirty="0">
              <a:solidFill>
                <a:srgbClr val="C00000"/>
              </a:solidFill>
              <a:latin typeface="+mn-lt"/>
              <a:ea typeface="Arial" charset="0"/>
              <a:cs typeface="Arial" charset="0"/>
            </a:endParaRPr>
          </a:p>
        </p:txBody>
      </p:sp>
      <p:sp>
        <p:nvSpPr>
          <p:cNvPr id="20" name="Title 1">
            <a:extLst>
              <a:ext uri="{FF2B5EF4-FFF2-40B4-BE49-F238E27FC236}">
                <a16:creationId xmlns:a16="http://schemas.microsoft.com/office/drawing/2014/main" xmlns="" id="{248DAB1D-332F-4578-8220-D9A83999D76D}"/>
              </a:ext>
            </a:extLst>
          </p:cNvPr>
          <p:cNvSpPr txBox="1">
            <a:spLocks/>
          </p:cNvSpPr>
          <p:nvPr/>
        </p:nvSpPr>
        <p:spPr>
          <a:xfrm>
            <a:off x="616324" y="3232505"/>
            <a:ext cx="1632166" cy="6397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b="1" u="sng" dirty="0">
                <a:solidFill>
                  <a:srgbClr val="C00000"/>
                </a:solidFill>
                <a:latin typeface="+mn-lt"/>
                <a:cs typeface="Arial" panose="020B0604020202020204" pitchFamily="34" charset="0"/>
              </a:rPr>
              <a:t>IBM</a:t>
            </a:r>
            <a:endParaRPr lang="en-US" altLang="en-US" sz="2000" b="1" u="sng" dirty="0">
              <a:solidFill>
                <a:srgbClr val="C00000"/>
              </a:solidFill>
              <a:latin typeface="+mn-lt"/>
              <a:ea typeface="Arial" charset="0"/>
              <a:cs typeface="Arial" charset="0"/>
            </a:endParaRPr>
          </a:p>
        </p:txBody>
      </p:sp>
      <p:pic>
        <p:nvPicPr>
          <p:cNvPr id="3" name="Picture 2">
            <a:extLst>
              <a:ext uri="{FF2B5EF4-FFF2-40B4-BE49-F238E27FC236}">
                <a16:creationId xmlns:a16="http://schemas.microsoft.com/office/drawing/2014/main" xmlns="" id="{531515A9-7489-4F89-9538-04BF21C8C989}"/>
              </a:ext>
            </a:extLst>
          </p:cNvPr>
          <p:cNvPicPr>
            <a:picLocks noChangeAspect="1"/>
          </p:cNvPicPr>
          <p:nvPr/>
        </p:nvPicPr>
        <p:blipFill>
          <a:blip r:embed="rId6"/>
          <a:stretch>
            <a:fillRect/>
          </a:stretch>
        </p:blipFill>
        <p:spPr>
          <a:xfrm>
            <a:off x="738477" y="4066416"/>
            <a:ext cx="898723" cy="898723"/>
          </a:xfrm>
          <a:prstGeom prst="rect">
            <a:avLst/>
          </a:prstGeom>
        </p:spPr>
      </p:pic>
      <p:sp>
        <p:nvSpPr>
          <p:cNvPr id="18" name="Rectangle 17">
            <a:extLst>
              <a:ext uri="{FF2B5EF4-FFF2-40B4-BE49-F238E27FC236}">
                <a16:creationId xmlns:a16="http://schemas.microsoft.com/office/drawing/2014/main" xmlns="" id="{1286F00E-AAC9-4C20-B429-1CD7B23D3AA6}"/>
              </a:ext>
            </a:extLst>
          </p:cNvPr>
          <p:cNvSpPr/>
          <p:nvPr/>
        </p:nvSpPr>
        <p:spPr>
          <a:xfrm>
            <a:off x="334299" y="5290965"/>
            <a:ext cx="1543221" cy="600164"/>
          </a:xfrm>
          <a:prstGeom prst="rect">
            <a:avLst/>
          </a:prstGeom>
        </p:spPr>
        <p:txBody>
          <a:bodyPr wrap="square">
            <a:spAutoFit/>
          </a:bodyPr>
          <a:lstStyle/>
          <a:p>
            <a:pPr algn="ctr"/>
            <a:r>
              <a:rPr lang="en-US" sz="1100" dirty="0"/>
              <a:t>Sanjiv Gupta</a:t>
            </a:r>
          </a:p>
          <a:p>
            <a:pPr algn="ctr"/>
            <a:r>
              <a:rPr lang="en-US" sz="1100" dirty="0"/>
              <a:t> Distribution Sector Leader</a:t>
            </a:r>
          </a:p>
        </p:txBody>
      </p:sp>
      <p:pic>
        <p:nvPicPr>
          <p:cNvPr id="24" name="Picture 23">
            <a:extLst>
              <a:ext uri="{FF2B5EF4-FFF2-40B4-BE49-F238E27FC236}">
                <a16:creationId xmlns:a16="http://schemas.microsoft.com/office/drawing/2014/main" xmlns="" id="{09733507-B840-4CB4-8D51-C29EF1BE0F22}"/>
              </a:ext>
            </a:extLst>
          </p:cNvPr>
          <p:cNvPicPr>
            <a:picLocks noChangeAspect="1"/>
          </p:cNvPicPr>
          <p:nvPr/>
        </p:nvPicPr>
        <p:blipFill>
          <a:blip r:embed="rId7"/>
          <a:stretch>
            <a:fillRect/>
          </a:stretch>
        </p:blipFill>
        <p:spPr>
          <a:xfrm>
            <a:off x="1826320" y="4086344"/>
            <a:ext cx="898723" cy="898723"/>
          </a:xfrm>
          <a:prstGeom prst="rect">
            <a:avLst/>
          </a:prstGeom>
        </p:spPr>
      </p:pic>
      <p:pic>
        <p:nvPicPr>
          <p:cNvPr id="25" name="Picture 24">
            <a:extLst>
              <a:ext uri="{FF2B5EF4-FFF2-40B4-BE49-F238E27FC236}">
                <a16:creationId xmlns:a16="http://schemas.microsoft.com/office/drawing/2014/main" xmlns="" id="{D5757767-B962-443F-AE1E-299806220E3E}"/>
              </a:ext>
            </a:extLst>
          </p:cNvPr>
          <p:cNvPicPr>
            <a:picLocks noChangeAspect="1"/>
          </p:cNvPicPr>
          <p:nvPr/>
        </p:nvPicPr>
        <p:blipFill rotWithShape="1">
          <a:blip r:embed="rId8"/>
          <a:srcRect l="19629" t="26701" r="9294" b="1820"/>
          <a:stretch/>
        </p:blipFill>
        <p:spPr>
          <a:xfrm>
            <a:off x="2964040" y="4120483"/>
            <a:ext cx="895923" cy="900992"/>
          </a:xfrm>
          <a:prstGeom prst="rect">
            <a:avLst/>
          </a:prstGeom>
        </p:spPr>
      </p:pic>
      <p:pic>
        <p:nvPicPr>
          <p:cNvPr id="26" name="Picture 25">
            <a:extLst>
              <a:ext uri="{FF2B5EF4-FFF2-40B4-BE49-F238E27FC236}">
                <a16:creationId xmlns:a16="http://schemas.microsoft.com/office/drawing/2014/main" xmlns="" id="{7E13300D-0697-4F58-8D4B-28418C66169F}"/>
              </a:ext>
            </a:extLst>
          </p:cNvPr>
          <p:cNvPicPr>
            <a:picLocks noChangeAspect="1"/>
          </p:cNvPicPr>
          <p:nvPr/>
        </p:nvPicPr>
        <p:blipFill>
          <a:blip r:embed="rId9"/>
          <a:stretch>
            <a:fillRect/>
          </a:stretch>
        </p:blipFill>
        <p:spPr>
          <a:xfrm>
            <a:off x="4111357" y="4144786"/>
            <a:ext cx="898723" cy="898723"/>
          </a:xfrm>
          <a:prstGeom prst="rect">
            <a:avLst/>
          </a:prstGeom>
        </p:spPr>
      </p:pic>
      <p:sp>
        <p:nvSpPr>
          <p:cNvPr id="27" name="Rectangle 26">
            <a:extLst>
              <a:ext uri="{FF2B5EF4-FFF2-40B4-BE49-F238E27FC236}">
                <a16:creationId xmlns:a16="http://schemas.microsoft.com/office/drawing/2014/main" xmlns="" id="{BE61A571-A466-4C87-BC8C-F354BA2EE91A}"/>
              </a:ext>
            </a:extLst>
          </p:cNvPr>
          <p:cNvSpPr/>
          <p:nvPr/>
        </p:nvSpPr>
        <p:spPr>
          <a:xfrm>
            <a:off x="1519233" y="5290965"/>
            <a:ext cx="1543221" cy="430887"/>
          </a:xfrm>
          <a:prstGeom prst="rect">
            <a:avLst/>
          </a:prstGeom>
        </p:spPr>
        <p:txBody>
          <a:bodyPr wrap="square">
            <a:spAutoFit/>
          </a:bodyPr>
          <a:lstStyle/>
          <a:p>
            <a:pPr algn="ctr"/>
            <a:r>
              <a:rPr lang="en-US" sz="1100" dirty="0" err="1"/>
              <a:t>Akila</a:t>
            </a:r>
            <a:r>
              <a:rPr lang="en-US" sz="1100" dirty="0"/>
              <a:t> Vasudevan</a:t>
            </a:r>
          </a:p>
          <a:p>
            <a:pPr algn="ctr"/>
            <a:r>
              <a:rPr lang="en-US" sz="1100" dirty="0"/>
              <a:t>Automation Leader</a:t>
            </a:r>
          </a:p>
        </p:txBody>
      </p:sp>
      <p:sp>
        <p:nvSpPr>
          <p:cNvPr id="28" name="Rectangle 27">
            <a:extLst>
              <a:ext uri="{FF2B5EF4-FFF2-40B4-BE49-F238E27FC236}">
                <a16:creationId xmlns:a16="http://schemas.microsoft.com/office/drawing/2014/main" xmlns="" id="{ECE52FB6-FCAE-415F-862F-A01655FE0B05}"/>
              </a:ext>
            </a:extLst>
          </p:cNvPr>
          <p:cNvSpPr/>
          <p:nvPr/>
        </p:nvSpPr>
        <p:spPr>
          <a:xfrm>
            <a:off x="2638894" y="5283021"/>
            <a:ext cx="1543221" cy="430887"/>
          </a:xfrm>
          <a:prstGeom prst="rect">
            <a:avLst/>
          </a:prstGeom>
        </p:spPr>
        <p:txBody>
          <a:bodyPr wrap="square">
            <a:spAutoFit/>
          </a:bodyPr>
          <a:lstStyle/>
          <a:p>
            <a:pPr algn="ctr"/>
            <a:r>
              <a:rPr lang="en-US" sz="1100" dirty="0"/>
              <a:t>Subodh Agarwal   </a:t>
            </a:r>
          </a:p>
          <a:p>
            <a:pPr algn="ctr"/>
            <a:r>
              <a:rPr lang="en-US" sz="1100" dirty="0"/>
              <a:t>Project Executive</a:t>
            </a:r>
          </a:p>
        </p:txBody>
      </p:sp>
      <p:sp>
        <p:nvSpPr>
          <p:cNvPr id="29" name="Rectangle 28">
            <a:extLst>
              <a:ext uri="{FF2B5EF4-FFF2-40B4-BE49-F238E27FC236}">
                <a16:creationId xmlns:a16="http://schemas.microsoft.com/office/drawing/2014/main" xmlns="" id="{7F49D62E-1D03-4A35-A5DA-37C565206C99}"/>
              </a:ext>
            </a:extLst>
          </p:cNvPr>
          <p:cNvSpPr/>
          <p:nvPr/>
        </p:nvSpPr>
        <p:spPr>
          <a:xfrm>
            <a:off x="3769718" y="5283021"/>
            <a:ext cx="1543221" cy="600164"/>
          </a:xfrm>
          <a:prstGeom prst="rect">
            <a:avLst/>
          </a:prstGeom>
        </p:spPr>
        <p:txBody>
          <a:bodyPr wrap="square">
            <a:spAutoFit/>
          </a:bodyPr>
          <a:lstStyle/>
          <a:p>
            <a:pPr algn="ctr"/>
            <a:r>
              <a:rPr lang="en-US" sz="1100" dirty="0"/>
              <a:t>Sujit Pati</a:t>
            </a:r>
          </a:p>
          <a:p>
            <a:pPr algn="ctr"/>
            <a:r>
              <a:rPr lang="en-US" sz="1100" dirty="0"/>
              <a:t>Automation </a:t>
            </a:r>
          </a:p>
          <a:p>
            <a:pPr algn="ctr"/>
            <a:r>
              <a:rPr lang="en-US" sz="1100" dirty="0"/>
              <a:t>Account Leader</a:t>
            </a:r>
          </a:p>
        </p:txBody>
      </p:sp>
      <p:pic>
        <p:nvPicPr>
          <p:cNvPr id="30" name="Picture 29">
            <a:extLst>
              <a:ext uri="{FF2B5EF4-FFF2-40B4-BE49-F238E27FC236}">
                <a16:creationId xmlns:a16="http://schemas.microsoft.com/office/drawing/2014/main" xmlns="" id="{5A47A607-588E-403C-9ABC-740124D84EBD}"/>
              </a:ext>
            </a:extLst>
          </p:cNvPr>
          <p:cNvPicPr>
            <a:picLocks noChangeAspect="1"/>
          </p:cNvPicPr>
          <p:nvPr/>
        </p:nvPicPr>
        <p:blipFill>
          <a:blip r:embed="rId10"/>
          <a:stretch>
            <a:fillRect/>
          </a:stretch>
        </p:blipFill>
        <p:spPr>
          <a:xfrm>
            <a:off x="5215283" y="4170964"/>
            <a:ext cx="898723" cy="898723"/>
          </a:xfrm>
          <a:prstGeom prst="rect">
            <a:avLst/>
          </a:prstGeom>
        </p:spPr>
      </p:pic>
      <p:sp>
        <p:nvSpPr>
          <p:cNvPr id="31" name="Rectangle 30">
            <a:extLst>
              <a:ext uri="{FF2B5EF4-FFF2-40B4-BE49-F238E27FC236}">
                <a16:creationId xmlns:a16="http://schemas.microsoft.com/office/drawing/2014/main" xmlns="" id="{47FF7C94-5287-426E-81C1-01E5B76D38EA}"/>
              </a:ext>
            </a:extLst>
          </p:cNvPr>
          <p:cNvSpPr/>
          <p:nvPr/>
        </p:nvSpPr>
        <p:spPr>
          <a:xfrm>
            <a:off x="5103616" y="5313102"/>
            <a:ext cx="1056816" cy="600164"/>
          </a:xfrm>
          <a:prstGeom prst="rect">
            <a:avLst/>
          </a:prstGeom>
        </p:spPr>
        <p:txBody>
          <a:bodyPr wrap="square">
            <a:spAutoFit/>
          </a:bodyPr>
          <a:lstStyle/>
          <a:p>
            <a:pPr algn="ctr"/>
            <a:r>
              <a:rPr lang="en-US" sz="1100" dirty="0"/>
              <a:t>Harish </a:t>
            </a:r>
            <a:r>
              <a:rPr lang="en-US" sz="1100" dirty="0" err="1"/>
              <a:t>Verma</a:t>
            </a:r>
            <a:endParaRPr lang="en-US" sz="1100" dirty="0"/>
          </a:p>
          <a:p>
            <a:pPr algn="ctr"/>
            <a:r>
              <a:rPr lang="en-US" sz="1100" dirty="0"/>
              <a:t>Chief Architect RPA</a:t>
            </a:r>
          </a:p>
        </p:txBody>
      </p:sp>
      <p:pic>
        <p:nvPicPr>
          <p:cNvPr id="32" name="Picture 31">
            <a:extLst>
              <a:ext uri="{FF2B5EF4-FFF2-40B4-BE49-F238E27FC236}">
                <a16:creationId xmlns:a16="http://schemas.microsoft.com/office/drawing/2014/main" xmlns="" id="{14F02338-35AC-40D5-BA73-4E754EB9F597}"/>
              </a:ext>
            </a:extLst>
          </p:cNvPr>
          <p:cNvPicPr>
            <a:picLocks noChangeAspect="1"/>
          </p:cNvPicPr>
          <p:nvPr/>
        </p:nvPicPr>
        <p:blipFill>
          <a:blip r:embed="rId11"/>
          <a:stretch>
            <a:fillRect/>
          </a:stretch>
        </p:blipFill>
        <p:spPr>
          <a:xfrm>
            <a:off x="6353543" y="4164600"/>
            <a:ext cx="898723" cy="898723"/>
          </a:xfrm>
          <a:prstGeom prst="rect">
            <a:avLst/>
          </a:prstGeom>
        </p:spPr>
      </p:pic>
      <p:sp>
        <p:nvSpPr>
          <p:cNvPr id="33" name="Rectangle 32">
            <a:extLst>
              <a:ext uri="{FF2B5EF4-FFF2-40B4-BE49-F238E27FC236}">
                <a16:creationId xmlns:a16="http://schemas.microsoft.com/office/drawing/2014/main" xmlns="" id="{693FEE9E-C526-47A8-A0EF-B0F89ED7B918}"/>
              </a:ext>
            </a:extLst>
          </p:cNvPr>
          <p:cNvSpPr/>
          <p:nvPr/>
        </p:nvSpPr>
        <p:spPr>
          <a:xfrm>
            <a:off x="6241876" y="5290966"/>
            <a:ext cx="1056816" cy="430887"/>
          </a:xfrm>
          <a:prstGeom prst="rect">
            <a:avLst/>
          </a:prstGeom>
        </p:spPr>
        <p:txBody>
          <a:bodyPr wrap="square">
            <a:spAutoFit/>
          </a:bodyPr>
          <a:lstStyle/>
          <a:p>
            <a:pPr algn="ctr"/>
            <a:r>
              <a:rPr lang="en-US" sz="1100" dirty="0"/>
              <a:t>Soumya </a:t>
            </a:r>
            <a:r>
              <a:rPr lang="en-US" sz="1100" dirty="0" err="1"/>
              <a:t>Basu</a:t>
            </a:r>
            <a:endParaRPr lang="en-US" sz="1100" dirty="0"/>
          </a:p>
          <a:p>
            <a:pPr algn="ctr"/>
            <a:r>
              <a:rPr lang="en-US" sz="1100" dirty="0"/>
              <a:t>Sr IT Architect</a:t>
            </a:r>
          </a:p>
        </p:txBody>
      </p:sp>
      <p:pic>
        <p:nvPicPr>
          <p:cNvPr id="34" name="Picture 33">
            <a:extLst>
              <a:ext uri="{FF2B5EF4-FFF2-40B4-BE49-F238E27FC236}">
                <a16:creationId xmlns:a16="http://schemas.microsoft.com/office/drawing/2014/main" xmlns="" id="{02440B02-9BA6-4850-97B8-DDF85CE1EA0F}"/>
              </a:ext>
            </a:extLst>
          </p:cNvPr>
          <p:cNvPicPr>
            <a:picLocks noChangeAspect="1"/>
          </p:cNvPicPr>
          <p:nvPr/>
        </p:nvPicPr>
        <p:blipFill>
          <a:blip r:embed="rId12"/>
          <a:stretch>
            <a:fillRect/>
          </a:stretch>
        </p:blipFill>
        <p:spPr>
          <a:xfrm>
            <a:off x="7468416" y="4194565"/>
            <a:ext cx="898723" cy="898723"/>
          </a:xfrm>
          <a:prstGeom prst="rect">
            <a:avLst/>
          </a:prstGeom>
        </p:spPr>
      </p:pic>
      <p:sp>
        <p:nvSpPr>
          <p:cNvPr id="35" name="Rectangle 34">
            <a:extLst>
              <a:ext uri="{FF2B5EF4-FFF2-40B4-BE49-F238E27FC236}">
                <a16:creationId xmlns:a16="http://schemas.microsoft.com/office/drawing/2014/main" xmlns="" id="{7540D683-71CB-4021-A74A-F4311B1FF08A}"/>
              </a:ext>
            </a:extLst>
          </p:cNvPr>
          <p:cNvSpPr/>
          <p:nvPr/>
        </p:nvSpPr>
        <p:spPr>
          <a:xfrm>
            <a:off x="7332404" y="5327610"/>
            <a:ext cx="1056816" cy="430887"/>
          </a:xfrm>
          <a:prstGeom prst="rect">
            <a:avLst/>
          </a:prstGeom>
        </p:spPr>
        <p:txBody>
          <a:bodyPr wrap="square">
            <a:spAutoFit/>
          </a:bodyPr>
          <a:lstStyle/>
          <a:p>
            <a:pPr algn="ctr"/>
            <a:r>
              <a:rPr lang="en-US" sz="1100" dirty="0"/>
              <a:t>Viraj Shah</a:t>
            </a:r>
          </a:p>
          <a:p>
            <a:pPr algn="ctr"/>
            <a:r>
              <a:rPr lang="en-US" sz="1100" dirty="0"/>
              <a:t>Automation</a:t>
            </a:r>
          </a:p>
        </p:txBody>
      </p:sp>
      <p:pic>
        <p:nvPicPr>
          <p:cNvPr id="36" name="Picture 35">
            <a:extLst>
              <a:ext uri="{FF2B5EF4-FFF2-40B4-BE49-F238E27FC236}">
                <a16:creationId xmlns:a16="http://schemas.microsoft.com/office/drawing/2014/main" xmlns="" id="{F17F6CAA-68BE-483D-9E97-2C9C548E20B6}"/>
              </a:ext>
            </a:extLst>
          </p:cNvPr>
          <p:cNvPicPr>
            <a:picLocks noChangeAspect="1"/>
          </p:cNvPicPr>
          <p:nvPr/>
        </p:nvPicPr>
        <p:blipFill>
          <a:blip r:embed="rId13"/>
          <a:stretch>
            <a:fillRect/>
          </a:stretch>
        </p:blipFill>
        <p:spPr>
          <a:xfrm>
            <a:off x="9587486" y="4206784"/>
            <a:ext cx="886504" cy="886504"/>
          </a:xfrm>
          <a:prstGeom prst="rect">
            <a:avLst/>
          </a:prstGeom>
        </p:spPr>
      </p:pic>
      <p:sp>
        <p:nvSpPr>
          <p:cNvPr id="37" name="Rectangle 36">
            <a:extLst>
              <a:ext uri="{FF2B5EF4-FFF2-40B4-BE49-F238E27FC236}">
                <a16:creationId xmlns:a16="http://schemas.microsoft.com/office/drawing/2014/main" xmlns="" id="{55980764-EC79-49DC-BA9A-E112FC407C11}"/>
              </a:ext>
            </a:extLst>
          </p:cNvPr>
          <p:cNvSpPr/>
          <p:nvPr/>
        </p:nvSpPr>
        <p:spPr>
          <a:xfrm>
            <a:off x="9289056" y="5320356"/>
            <a:ext cx="1483364" cy="430887"/>
          </a:xfrm>
          <a:prstGeom prst="rect">
            <a:avLst/>
          </a:prstGeom>
        </p:spPr>
        <p:txBody>
          <a:bodyPr wrap="square">
            <a:spAutoFit/>
          </a:bodyPr>
          <a:lstStyle/>
          <a:p>
            <a:pPr algn="ctr"/>
            <a:r>
              <a:rPr lang="en-US" sz="1100" dirty="0" err="1"/>
              <a:t>Jalaluddin</a:t>
            </a:r>
            <a:r>
              <a:rPr lang="en-US" sz="1100" dirty="0"/>
              <a:t> </a:t>
            </a:r>
            <a:r>
              <a:rPr lang="en-US" sz="1100" dirty="0" err="1"/>
              <a:t>Kazi</a:t>
            </a:r>
            <a:endParaRPr lang="en-US" sz="1100" dirty="0"/>
          </a:p>
          <a:p>
            <a:pPr algn="ctr"/>
            <a:r>
              <a:rPr lang="en-US" sz="1100" dirty="0"/>
              <a:t>Solution Architect</a:t>
            </a:r>
          </a:p>
        </p:txBody>
      </p:sp>
      <p:sp>
        <p:nvSpPr>
          <p:cNvPr id="40" name="Slide Number Placeholder 1">
            <a:extLst>
              <a:ext uri="{FF2B5EF4-FFF2-40B4-BE49-F238E27FC236}">
                <a16:creationId xmlns:a16="http://schemas.microsoft.com/office/drawing/2014/main" xmlns="" id="{6DF8C9F7-6547-4E88-9EE4-A60578DBEC5C}"/>
              </a:ext>
            </a:extLst>
          </p:cNvPr>
          <p:cNvSpPr>
            <a:spLocks noGrp="1"/>
          </p:cNvSpPr>
          <p:nvPr>
            <p:ph type="sldNum" sz="quarter" idx="12"/>
          </p:nvPr>
        </p:nvSpPr>
        <p:spPr>
          <a:xfrm>
            <a:off x="8786870" y="64060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xmlns="" id="{8670FC64-05C2-4523-A5CA-904997B5B14B}"/>
              </a:ext>
            </a:extLst>
          </p:cNvPr>
          <p:cNvPicPr>
            <a:picLocks noChangeAspect="1"/>
          </p:cNvPicPr>
          <p:nvPr/>
        </p:nvPicPr>
        <p:blipFill>
          <a:blip r:embed="rId14"/>
          <a:stretch>
            <a:fillRect/>
          </a:stretch>
        </p:blipFill>
        <p:spPr>
          <a:xfrm>
            <a:off x="10674020" y="4194565"/>
            <a:ext cx="898723" cy="898723"/>
          </a:xfrm>
          <a:prstGeom prst="rect">
            <a:avLst/>
          </a:prstGeom>
        </p:spPr>
      </p:pic>
      <p:sp>
        <p:nvSpPr>
          <p:cNvPr id="43" name="Rectangle 42">
            <a:extLst>
              <a:ext uri="{FF2B5EF4-FFF2-40B4-BE49-F238E27FC236}">
                <a16:creationId xmlns:a16="http://schemas.microsoft.com/office/drawing/2014/main" xmlns="" id="{6A4E559A-612B-43A5-B6B6-5A036317D132}"/>
              </a:ext>
            </a:extLst>
          </p:cNvPr>
          <p:cNvSpPr/>
          <p:nvPr/>
        </p:nvSpPr>
        <p:spPr>
          <a:xfrm>
            <a:off x="10473990" y="5320692"/>
            <a:ext cx="1483364" cy="430887"/>
          </a:xfrm>
          <a:prstGeom prst="rect">
            <a:avLst/>
          </a:prstGeom>
        </p:spPr>
        <p:txBody>
          <a:bodyPr wrap="square">
            <a:spAutoFit/>
          </a:bodyPr>
          <a:lstStyle/>
          <a:p>
            <a:pPr algn="ctr"/>
            <a:r>
              <a:rPr lang="en-US" sz="1100" dirty="0"/>
              <a:t>Om Sumanth</a:t>
            </a:r>
          </a:p>
          <a:p>
            <a:pPr algn="ctr"/>
            <a:r>
              <a:rPr lang="en-US" sz="1100" dirty="0"/>
              <a:t>Offshore Automation</a:t>
            </a:r>
          </a:p>
        </p:txBody>
      </p:sp>
      <p:pic>
        <p:nvPicPr>
          <p:cNvPr id="44" name="Picture 43">
            <a:extLst>
              <a:ext uri="{FF2B5EF4-FFF2-40B4-BE49-F238E27FC236}">
                <a16:creationId xmlns:a16="http://schemas.microsoft.com/office/drawing/2014/main" xmlns="" id="{DB8D2B10-002F-4946-83EE-3C6D9AAD6603}"/>
              </a:ext>
            </a:extLst>
          </p:cNvPr>
          <p:cNvPicPr>
            <a:picLocks noChangeAspect="1"/>
          </p:cNvPicPr>
          <p:nvPr/>
        </p:nvPicPr>
        <p:blipFill>
          <a:blip r:embed="rId15"/>
          <a:stretch>
            <a:fillRect/>
          </a:stretch>
        </p:blipFill>
        <p:spPr>
          <a:xfrm>
            <a:off x="8547092" y="4229213"/>
            <a:ext cx="834110" cy="834110"/>
          </a:xfrm>
          <a:prstGeom prst="rect">
            <a:avLst/>
          </a:prstGeom>
        </p:spPr>
      </p:pic>
      <p:sp>
        <p:nvSpPr>
          <p:cNvPr id="45" name="Rectangle 44">
            <a:extLst>
              <a:ext uri="{FF2B5EF4-FFF2-40B4-BE49-F238E27FC236}">
                <a16:creationId xmlns:a16="http://schemas.microsoft.com/office/drawing/2014/main" xmlns="" id="{A28A7F35-A3FD-4265-9793-2EE309D255AE}"/>
              </a:ext>
            </a:extLst>
          </p:cNvPr>
          <p:cNvSpPr/>
          <p:nvPr/>
        </p:nvSpPr>
        <p:spPr>
          <a:xfrm>
            <a:off x="8367139" y="5313102"/>
            <a:ext cx="1093913" cy="430887"/>
          </a:xfrm>
          <a:prstGeom prst="rect">
            <a:avLst/>
          </a:prstGeom>
        </p:spPr>
        <p:txBody>
          <a:bodyPr wrap="square">
            <a:spAutoFit/>
          </a:bodyPr>
          <a:lstStyle/>
          <a:p>
            <a:pPr algn="ctr"/>
            <a:r>
              <a:rPr lang="en-US" sz="1100" dirty="0"/>
              <a:t>Shantanu Sinha</a:t>
            </a:r>
          </a:p>
          <a:p>
            <a:pPr algn="ctr"/>
            <a:r>
              <a:rPr lang="en-US" sz="1100" dirty="0"/>
              <a:t>Sr It Architect</a:t>
            </a:r>
          </a:p>
        </p:txBody>
      </p:sp>
    </p:spTree>
    <p:extLst>
      <p:ext uri="{BB962C8B-B14F-4D97-AF65-F5344CB8AC3E}">
        <p14:creationId xmlns:p14="http://schemas.microsoft.com/office/powerpoint/2010/main" val="348372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standing in front of a crowd posing for the camera&#10;&#10;Description generated with very high confidence">
            <a:extLst>
              <a:ext uri="{FF2B5EF4-FFF2-40B4-BE49-F238E27FC236}">
                <a16:creationId xmlns:a16="http://schemas.microsoft.com/office/drawing/2014/main" xmlns="" id="{3C1D5308-2C64-4C60-A43E-9135B08715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22" r="1039"/>
          <a:stretch/>
        </p:blipFill>
        <p:spPr>
          <a:xfrm>
            <a:off x="20" y="10"/>
            <a:ext cx="9141724" cy="6863475"/>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pic>
        <p:nvPicPr>
          <p:cNvPr id="6" name="Picture 5" descr="A group of people waiting for their luggage at an airport&#10;&#10;Description generated with high confidence">
            <a:extLst>
              <a:ext uri="{FF2B5EF4-FFF2-40B4-BE49-F238E27FC236}">
                <a16:creationId xmlns:a16="http://schemas.microsoft.com/office/drawing/2014/main" xmlns="" id="{1706A28F-8AE0-414F-9581-77AB261BA2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649" r="7764" b="1"/>
          <a:stretch/>
        </p:blipFill>
        <p:spPr>
          <a:xfrm>
            <a:off x="5790353"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
        <p:nvSpPr>
          <p:cNvPr id="2" name="Slide Number Placeholder 1">
            <a:extLst>
              <a:ext uri="{FF2B5EF4-FFF2-40B4-BE49-F238E27FC236}">
                <a16:creationId xmlns:a16="http://schemas.microsoft.com/office/drawing/2014/main" xmlns="" id="{3FD082B2-021A-48D4-BCFC-1F6E4AB64724}"/>
              </a:ext>
            </a:extLst>
          </p:cNvPr>
          <p:cNvSpPr>
            <a:spLocks noGrp="1"/>
          </p:cNvSpPr>
          <p:nvPr>
            <p:ph type="sldNum" sz="quarter" idx="4"/>
          </p:nvPr>
        </p:nvSpPr>
        <p:spPr>
          <a:xfrm>
            <a:off x="9708204" y="6356350"/>
            <a:ext cx="1645596" cy="365125"/>
          </a:xfrm>
        </p:spPr>
        <p:txBody>
          <a:bodyPr>
            <a:normAutofit/>
          </a:bodyPr>
          <a:lstStyle/>
          <a:p>
            <a:pPr>
              <a:spcAft>
                <a:spcPts val="600"/>
              </a:spcAft>
            </a:pPr>
            <a:fld id="{5DED346A-F335-42D1-9EA6-0DC607F1E10D}" type="slidenum">
              <a:rPr lang="en-GB">
                <a:solidFill>
                  <a:srgbClr val="FFFFFF"/>
                </a:solidFill>
              </a:rPr>
              <a:pPr>
                <a:spcAft>
                  <a:spcPts val="600"/>
                </a:spcAft>
              </a:pPr>
              <a:t>4</a:t>
            </a:fld>
            <a:endParaRPr lang="en-GB">
              <a:solidFill>
                <a:srgbClr val="FFFFFF"/>
              </a:solidFill>
            </a:endParaRPr>
          </a:p>
        </p:txBody>
      </p:sp>
    </p:spTree>
    <p:extLst>
      <p:ext uri="{BB962C8B-B14F-4D97-AF65-F5344CB8AC3E}">
        <p14:creationId xmlns:p14="http://schemas.microsoft.com/office/powerpoint/2010/main" val="2935385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A32188BD-7266-4590-810B-1B70EB1C3D33}"/>
              </a:ext>
            </a:extLst>
          </p:cNvPr>
          <p:cNvPicPr>
            <a:picLocks noChangeAspect="1"/>
          </p:cNvPicPr>
          <p:nvPr/>
        </p:nvPicPr>
        <p:blipFill>
          <a:blip r:embed="rId3"/>
          <a:stretch>
            <a:fillRect/>
          </a:stretch>
        </p:blipFill>
        <p:spPr>
          <a:xfrm>
            <a:off x="0" y="658410"/>
            <a:ext cx="12344399" cy="6211313"/>
          </a:xfrm>
          <a:prstGeom prst="rect">
            <a:avLst/>
          </a:prstGeom>
        </p:spPr>
      </p:pic>
      <p:sp>
        <p:nvSpPr>
          <p:cNvPr id="19" name="Title 1">
            <a:extLst>
              <a:ext uri="{FF2B5EF4-FFF2-40B4-BE49-F238E27FC236}">
                <a16:creationId xmlns:a16="http://schemas.microsoft.com/office/drawing/2014/main" xmlns="" id="{8C3A0219-03FF-4E0A-A48D-D0A000D0A9A0}"/>
              </a:ext>
            </a:extLst>
          </p:cNvPr>
          <p:cNvSpPr txBox="1">
            <a:spLocks/>
          </p:cNvSpPr>
          <p:nvPr/>
        </p:nvSpPr>
        <p:spPr>
          <a:xfrm>
            <a:off x="292061" y="62731"/>
            <a:ext cx="4821724" cy="639763"/>
          </a:xfrm>
          <a:prstGeom prst="rect">
            <a:avLst/>
          </a:prstGeom>
        </p:spPr>
        <p:txBody>
          <a:bodyPr wrap="square">
            <a:spAutoFit/>
          </a:bodyPr>
          <a:lstStyle>
            <a:defPPr>
              <a:defRPr lang="en-US"/>
            </a:defPPr>
            <a:lvl1pPr algn="just">
              <a:defRPr sz="2430" b="1">
                <a:solidFill>
                  <a:srgbClr val="002060"/>
                </a:solidFill>
                <a:latin typeface="Arial" charset="0"/>
                <a:ea typeface="Arial" charset="0"/>
                <a:cs typeface="Arial" charset="0"/>
              </a:defRPr>
            </a:lvl1pPr>
          </a:lstStyle>
          <a:p>
            <a:r>
              <a:rPr lang="en-US" altLang="en-US" dirty="0"/>
              <a:t>Automation @ Marriott</a:t>
            </a:r>
          </a:p>
        </p:txBody>
      </p:sp>
      <p:grpSp>
        <p:nvGrpSpPr>
          <p:cNvPr id="4" name="Group 3"/>
          <p:cNvGrpSpPr/>
          <p:nvPr/>
        </p:nvGrpSpPr>
        <p:grpSpPr>
          <a:xfrm>
            <a:off x="10021006" y="94663"/>
            <a:ext cx="1568820" cy="469963"/>
            <a:chOff x="10009283" y="176724"/>
            <a:chExt cx="1568820" cy="469963"/>
          </a:xfrm>
        </p:grpSpPr>
        <p:pic>
          <p:nvPicPr>
            <p:cNvPr id="25" name="Picture 2" descr="http://logok.org/wp-content/uploads/2014/06/IBM-logo-blue.png">
              <a:extLst>
                <a:ext uri="{FF2B5EF4-FFF2-40B4-BE49-F238E27FC236}">
                  <a16:creationId xmlns:a16="http://schemas.microsoft.com/office/drawing/2014/main" xmlns="" id="{E4B94934-4811-7841-BB43-AB1E5C5D93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09283" y="264001"/>
              <a:ext cx="732215" cy="382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5">
              <a:clrChange>
                <a:clrFrom>
                  <a:srgbClr val="FFFFFF"/>
                </a:clrFrom>
                <a:clrTo>
                  <a:srgbClr val="FFFFFF">
                    <a:alpha val="0"/>
                  </a:srgbClr>
                </a:clrTo>
              </a:clrChange>
            </a:blip>
            <a:stretch>
              <a:fillRect/>
            </a:stretch>
          </p:blipFill>
          <p:spPr>
            <a:xfrm>
              <a:off x="10741498" y="176724"/>
              <a:ext cx="836605" cy="411779"/>
            </a:xfrm>
            <a:prstGeom prst="rect">
              <a:avLst/>
            </a:prstGeom>
          </p:spPr>
        </p:pic>
      </p:grpSp>
      <p:sp>
        <p:nvSpPr>
          <p:cNvPr id="7" name="Slide Number Placeholder 1">
            <a:extLst>
              <a:ext uri="{FF2B5EF4-FFF2-40B4-BE49-F238E27FC236}">
                <a16:creationId xmlns:a16="http://schemas.microsoft.com/office/drawing/2014/main" xmlns="" id="{2AF18A0A-0295-4637-971A-852B72E4F136}"/>
              </a:ext>
            </a:extLst>
          </p:cNvPr>
          <p:cNvSpPr>
            <a:spLocks noGrp="1"/>
          </p:cNvSpPr>
          <p:nvPr>
            <p:ph type="sldNum" sz="quarter" idx="12"/>
          </p:nvPr>
        </p:nvSpPr>
        <p:spPr>
          <a:xfrm>
            <a:off x="8786870" y="64060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419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lide Number"/>
          <p:cNvSpPr txBox="1">
            <a:spLocks noGrp="1"/>
          </p:cNvSpPr>
          <p:nvPr>
            <p:ph type="sldNum" sz="quarter" idx="2"/>
          </p:nvPr>
        </p:nvSpPr>
        <p:spPr>
          <a:xfrm>
            <a:off x="6091237" y="5743575"/>
            <a:ext cx="141195" cy="22225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dirty="0"/>
          </a:p>
        </p:txBody>
      </p:sp>
      <p:pic>
        <p:nvPicPr>
          <p:cNvPr id="695" name="pexels-photo-97130.jpg" descr="pexels-photo-97130.jpg"/>
          <p:cNvPicPr>
            <a:picLocks noChangeAspect="1"/>
          </p:cNvPicPr>
          <p:nvPr/>
        </p:nvPicPr>
        <p:blipFill>
          <a:blip r:embed="rId2">
            <a:extLst/>
          </a:blip>
          <a:stretch>
            <a:fillRect/>
          </a:stretch>
        </p:blipFill>
        <p:spPr>
          <a:xfrm>
            <a:off x="0" y="0"/>
            <a:ext cx="12192000" cy="6858000"/>
          </a:xfrm>
          <a:prstGeom prst="rect">
            <a:avLst/>
          </a:prstGeom>
          <a:ln w="3175">
            <a:miter lim="400000"/>
          </a:ln>
        </p:spPr>
      </p:pic>
      <p:sp>
        <p:nvSpPr>
          <p:cNvPr id="696" name="Rectangle"/>
          <p:cNvSpPr/>
          <p:nvPr/>
        </p:nvSpPr>
        <p:spPr>
          <a:xfrm rot="10800000">
            <a:off x="-4764" y="0"/>
            <a:ext cx="12192002" cy="6858001"/>
          </a:xfrm>
          <a:prstGeom prst="rect">
            <a:avLst/>
          </a:prstGeom>
          <a:gradFill>
            <a:gsLst>
              <a:gs pos="0">
                <a:srgbClr val="000000">
                  <a:alpha val="72133"/>
                </a:srgbClr>
              </a:gs>
              <a:gs pos="74466">
                <a:srgbClr val="7F7D80">
                  <a:alpha val="36066"/>
                </a:srgbClr>
              </a:gs>
              <a:gs pos="99294">
                <a:srgbClr val="FDFBFF">
                  <a:alpha val="0"/>
                </a:srgbClr>
              </a:gs>
            </a:gsLst>
            <a:lin ang="5400000"/>
          </a:gradFill>
          <a:ln w="3175">
            <a:miter lim="400000"/>
          </a:ln>
        </p:spPr>
        <p:txBody>
          <a:bodyPr lIns="25400" tIns="25400" rIns="25400" bIns="25400" anchor="ctr"/>
          <a:lstStyle/>
          <a:p>
            <a:pPr>
              <a:defRPr sz="3200"/>
            </a:pPr>
            <a:endParaRPr sz="1600" dirty="0"/>
          </a:p>
        </p:txBody>
      </p:sp>
      <p:grpSp>
        <p:nvGrpSpPr>
          <p:cNvPr id="699" name="Group"/>
          <p:cNvGrpSpPr/>
          <p:nvPr/>
        </p:nvGrpSpPr>
        <p:grpSpPr>
          <a:xfrm>
            <a:off x="5600166" y="2155550"/>
            <a:ext cx="991668" cy="991670"/>
            <a:chOff x="0" y="0"/>
            <a:chExt cx="1983333" cy="1983338"/>
          </a:xfrm>
        </p:grpSpPr>
        <p:sp>
          <p:nvSpPr>
            <p:cNvPr id="697" name="Shape 4"/>
            <p:cNvSpPr/>
            <p:nvPr/>
          </p:nvSpPr>
          <p:spPr>
            <a:xfrm>
              <a:off x="0" y="-1"/>
              <a:ext cx="1983335" cy="1983340"/>
            </a:xfrm>
            <a:prstGeom prst="ellipse">
              <a:avLst/>
            </a:prstGeom>
            <a:solidFill>
              <a:srgbClr val="009BEF"/>
            </a:solidFill>
            <a:ln w="3175" cap="flat">
              <a:noFill/>
              <a:miter lim="400000"/>
            </a:ln>
            <a:effectLst/>
          </p:spPr>
          <p:txBody>
            <a:bodyPr wrap="square" lIns="25400" tIns="25400" rIns="25400" bIns="25400" numCol="1" anchor="ctr">
              <a:noAutofit/>
            </a:bodyPr>
            <a:lstStyle/>
            <a:p>
              <a:pPr>
                <a:defRPr sz="3200"/>
              </a:pPr>
              <a:endParaRPr sz="1600" dirty="0"/>
            </a:p>
          </p:txBody>
        </p:sp>
        <p:pic>
          <p:nvPicPr>
            <p:cNvPr id="698" name="pasted-image.pdf" descr="pasted-image.pdf"/>
            <p:cNvPicPr>
              <a:picLocks noChangeAspect="1"/>
            </p:cNvPicPr>
            <p:nvPr/>
          </p:nvPicPr>
          <p:blipFill>
            <a:blip r:embed="rId3">
              <a:extLst/>
            </a:blip>
            <a:stretch>
              <a:fillRect/>
            </a:stretch>
          </p:blipFill>
          <p:spPr>
            <a:xfrm>
              <a:off x="250279" y="522128"/>
              <a:ext cx="1482776" cy="939079"/>
            </a:xfrm>
            <a:prstGeom prst="rect">
              <a:avLst/>
            </a:prstGeom>
            <a:ln w="3175" cap="flat">
              <a:noFill/>
              <a:miter lim="400000"/>
            </a:ln>
            <a:effectLst/>
          </p:spPr>
        </p:pic>
      </p:grpSp>
      <p:sp>
        <p:nvSpPr>
          <p:cNvPr id="700" name="Text Placeholder 2"/>
          <p:cNvSpPr txBox="1"/>
          <p:nvPr/>
        </p:nvSpPr>
        <p:spPr>
          <a:xfrm>
            <a:off x="-1" y="3147219"/>
            <a:ext cx="12192002" cy="143703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lvl1pPr algn="ctr">
              <a:defRPr sz="10000">
                <a:solidFill>
                  <a:srgbClr val="FFFFFF"/>
                </a:solidFill>
                <a:latin typeface="Helvetica Neue"/>
                <a:ea typeface="Helvetica Neue"/>
                <a:cs typeface="Helvetica Neue"/>
                <a:sym typeface="Helvetica Neue"/>
              </a:defRPr>
            </a:lvl1pPr>
          </a:lstStyle>
          <a:p>
            <a:r>
              <a:rPr lang="en-US" sz="4000" dirty="0"/>
              <a:t>Enterprise Automation </a:t>
            </a:r>
          </a:p>
        </p:txBody>
      </p:sp>
      <p:pic>
        <p:nvPicPr>
          <p:cNvPr id="701" name="image8.png" descr="image8.png"/>
          <p:cNvPicPr>
            <a:picLocks noChangeAspect="1"/>
          </p:cNvPicPr>
          <p:nvPr/>
        </p:nvPicPr>
        <p:blipFill>
          <a:blip r:embed="rId4">
            <a:extLst/>
          </a:blip>
          <a:stretch>
            <a:fillRect/>
          </a:stretch>
        </p:blipFill>
        <p:spPr>
          <a:xfrm>
            <a:off x="276531" y="6261100"/>
            <a:ext cx="929621" cy="346223"/>
          </a:xfrm>
          <a:prstGeom prst="rect">
            <a:avLst/>
          </a:prstGeom>
          <a:ln w="3175">
            <a:miter lim="400000"/>
          </a:ln>
        </p:spPr>
      </p:pic>
      <p:pic>
        <p:nvPicPr>
          <p:cNvPr id="703" name="Line" descr="Line"/>
          <p:cNvPicPr>
            <a:picLocks noChangeAspect="1"/>
          </p:cNvPicPr>
          <p:nvPr/>
        </p:nvPicPr>
        <p:blipFill>
          <a:blip r:embed="rId5">
            <a:extLst/>
          </a:blip>
          <a:stretch>
            <a:fillRect/>
          </a:stretch>
        </p:blipFill>
        <p:spPr>
          <a:xfrm>
            <a:off x="4563868" y="4536072"/>
            <a:ext cx="3064264" cy="6350"/>
          </a:xfrm>
          <a:prstGeom prst="rect">
            <a:avLst/>
          </a:prstGeom>
          <a:ln w="3175">
            <a:miter lim="400000"/>
          </a:ln>
        </p:spPr>
      </p:pic>
    </p:spTree>
    <p:extLst>
      <p:ext uri="{BB962C8B-B14F-4D97-AF65-F5344CB8AC3E}">
        <p14:creationId xmlns:p14="http://schemas.microsoft.com/office/powerpoint/2010/main" val="222573212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43">
            <a:extLst>
              <a:ext uri="{FF2B5EF4-FFF2-40B4-BE49-F238E27FC236}">
                <a16:creationId xmlns:a16="http://schemas.microsoft.com/office/drawing/2014/main" xmlns="" id="{2BA42C6C-FF54-4948-BE76-1E58B26DDE02}"/>
              </a:ext>
            </a:extLst>
          </p:cNvPr>
          <p:cNvSpPr>
            <a:spLocks/>
          </p:cNvSpPr>
          <p:nvPr/>
        </p:nvSpPr>
        <p:spPr bwMode="auto">
          <a:xfrm>
            <a:off x="1440278" y="1747477"/>
            <a:ext cx="6970703" cy="1474789"/>
          </a:xfrm>
          <a:custGeom>
            <a:avLst/>
            <a:gdLst>
              <a:gd name="T0" fmla="*/ 0 w 4952"/>
              <a:gd name="T1" fmla="*/ 2147483646 h 2256"/>
              <a:gd name="T2" fmla="*/ 2147483646 w 4952"/>
              <a:gd name="T3" fmla="*/ 2147483646 h 2256"/>
              <a:gd name="T4" fmla="*/ 2147483646 w 4952"/>
              <a:gd name="T5" fmla="*/ 2147483646 h 2256"/>
              <a:gd name="T6" fmla="*/ 2147483646 w 4952"/>
              <a:gd name="T7" fmla="*/ 2147483646 h 2256"/>
              <a:gd name="T8" fmla="*/ 2147483646 w 4952"/>
              <a:gd name="T9" fmla="*/ 0 h 2256"/>
              <a:gd name="T10" fmla="*/ 0 60000 65536"/>
              <a:gd name="T11" fmla="*/ 0 60000 65536"/>
              <a:gd name="T12" fmla="*/ 0 60000 65536"/>
              <a:gd name="T13" fmla="*/ 0 60000 65536"/>
              <a:gd name="T14" fmla="*/ 0 60000 65536"/>
              <a:gd name="T15" fmla="*/ 0 w 4952"/>
              <a:gd name="T16" fmla="*/ 0 h 2256"/>
              <a:gd name="T17" fmla="*/ 4952 w 4952"/>
              <a:gd name="T18" fmla="*/ 2256 h 2256"/>
              <a:gd name="connsiteX0" fmla="*/ 0 w 9986"/>
              <a:gd name="connsiteY0" fmla="*/ 10000 h 10000"/>
              <a:gd name="connsiteX1" fmla="*/ 3139 w 9986"/>
              <a:gd name="connsiteY1" fmla="*/ 6068 h 10000"/>
              <a:gd name="connsiteX2" fmla="*/ 7561 w 9986"/>
              <a:gd name="connsiteY2" fmla="*/ 3617 h 10000"/>
              <a:gd name="connsiteX3" fmla="*/ 9596 w 9986"/>
              <a:gd name="connsiteY3" fmla="*/ 638 h 10000"/>
              <a:gd name="connsiteX4" fmla="*/ 9984 w 9986"/>
              <a:gd name="connsiteY4" fmla="*/ 0 h 10000"/>
              <a:gd name="connsiteX0" fmla="*/ 0 w 10000"/>
              <a:gd name="connsiteY0" fmla="*/ 10000 h 10000"/>
              <a:gd name="connsiteX1" fmla="*/ 3143 w 10000"/>
              <a:gd name="connsiteY1" fmla="*/ 6068 h 10000"/>
              <a:gd name="connsiteX2" fmla="*/ 7572 w 10000"/>
              <a:gd name="connsiteY2" fmla="*/ 3988 h 10000"/>
              <a:gd name="connsiteX3" fmla="*/ 9609 w 10000"/>
              <a:gd name="connsiteY3" fmla="*/ 638 h 10000"/>
              <a:gd name="connsiteX4" fmla="*/ 9998 w 10000"/>
              <a:gd name="connsiteY4" fmla="*/ 0 h 10000"/>
              <a:gd name="connsiteX0" fmla="*/ 0 w 10000"/>
              <a:gd name="connsiteY0" fmla="*/ 10000 h 10000"/>
              <a:gd name="connsiteX1" fmla="*/ 3035 w 10000"/>
              <a:gd name="connsiteY1" fmla="*/ 5635 h 10000"/>
              <a:gd name="connsiteX2" fmla="*/ 7572 w 10000"/>
              <a:gd name="connsiteY2" fmla="*/ 3988 h 10000"/>
              <a:gd name="connsiteX3" fmla="*/ 9609 w 10000"/>
              <a:gd name="connsiteY3" fmla="*/ 638 h 10000"/>
              <a:gd name="connsiteX4" fmla="*/ 9998 w 10000"/>
              <a:gd name="connsiteY4" fmla="*/ 0 h 10000"/>
              <a:gd name="connsiteX0" fmla="*/ 0 w 10000"/>
              <a:gd name="connsiteY0" fmla="*/ 10000 h 10000"/>
              <a:gd name="connsiteX1" fmla="*/ 3035 w 10000"/>
              <a:gd name="connsiteY1" fmla="*/ 5635 h 10000"/>
              <a:gd name="connsiteX2" fmla="*/ 7572 w 10000"/>
              <a:gd name="connsiteY2" fmla="*/ 3988 h 10000"/>
              <a:gd name="connsiteX3" fmla="*/ 9609 w 10000"/>
              <a:gd name="connsiteY3" fmla="*/ 638 h 10000"/>
              <a:gd name="connsiteX4" fmla="*/ 9998 w 10000"/>
              <a:gd name="connsiteY4" fmla="*/ 0 h 10000"/>
              <a:gd name="connsiteX0" fmla="*/ 0 w 9998"/>
              <a:gd name="connsiteY0" fmla="*/ 10000 h 10000"/>
              <a:gd name="connsiteX1" fmla="*/ 3035 w 9998"/>
              <a:gd name="connsiteY1" fmla="*/ 5635 h 10000"/>
              <a:gd name="connsiteX2" fmla="*/ 7572 w 9998"/>
              <a:gd name="connsiteY2" fmla="*/ 3988 h 10000"/>
              <a:gd name="connsiteX3" fmla="*/ 9998 w 9998"/>
              <a:gd name="connsiteY3" fmla="*/ 0 h 10000"/>
              <a:gd name="connsiteX0" fmla="*/ 0 w 10000"/>
              <a:gd name="connsiteY0" fmla="*/ 10000 h 10000"/>
              <a:gd name="connsiteX1" fmla="*/ 3036 w 10000"/>
              <a:gd name="connsiteY1" fmla="*/ 5635 h 10000"/>
              <a:gd name="connsiteX2" fmla="*/ 7574 w 10000"/>
              <a:gd name="connsiteY2" fmla="*/ 3988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0" y="10000"/>
                </a:moveTo>
                <a:cubicBezTo>
                  <a:pt x="1407" y="7979"/>
                  <a:pt x="1773" y="6637"/>
                  <a:pt x="3036" y="5635"/>
                </a:cubicBezTo>
                <a:cubicBezTo>
                  <a:pt x="4298" y="4633"/>
                  <a:pt x="6412" y="4927"/>
                  <a:pt x="7574" y="3988"/>
                </a:cubicBezTo>
                <a:cubicBezTo>
                  <a:pt x="8735" y="3049"/>
                  <a:pt x="9481" y="1107"/>
                  <a:pt x="10000" y="0"/>
                </a:cubicBezTo>
              </a:path>
            </a:pathLst>
          </a:custGeom>
          <a:noFill/>
          <a:ln w="50760" cap="sq">
            <a:solidFill>
              <a:schemeClr val="accent1"/>
            </a:solidFill>
            <a:round/>
            <a:headEn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307640" rtl="0" eaLnBrk="1" fontAlgn="auto" latinLnBrk="0" hangingPunct="1">
              <a:lnSpc>
                <a:spcPct val="100000"/>
              </a:lnSpc>
              <a:spcBef>
                <a:spcPts val="1012"/>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endParaRPr>
          </a:p>
        </p:txBody>
      </p:sp>
      <p:grpSp>
        <p:nvGrpSpPr>
          <p:cNvPr id="10248" name="Group 32">
            <a:extLst>
              <a:ext uri="{FF2B5EF4-FFF2-40B4-BE49-F238E27FC236}">
                <a16:creationId xmlns:a16="http://schemas.microsoft.com/office/drawing/2014/main" xmlns="" id="{50FCE3BA-0BA1-4515-B0E8-A3814F804AED}"/>
              </a:ext>
            </a:extLst>
          </p:cNvPr>
          <p:cNvGrpSpPr>
            <a:grpSpLocks/>
          </p:cNvGrpSpPr>
          <p:nvPr/>
        </p:nvGrpSpPr>
        <p:grpSpPr bwMode="auto">
          <a:xfrm>
            <a:off x="2440152" y="5901756"/>
            <a:ext cx="5868988" cy="263857"/>
            <a:chOff x="11065059" y="10268252"/>
            <a:chExt cx="10698634" cy="333842"/>
          </a:xfrm>
        </p:grpSpPr>
        <p:cxnSp>
          <p:nvCxnSpPr>
            <p:cNvPr id="34" name="Straight Connector 33">
              <a:extLst>
                <a:ext uri="{FF2B5EF4-FFF2-40B4-BE49-F238E27FC236}">
                  <a16:creationId xmlns:a16="http://schemas.microsoft.com/office/drawing/2014/main" xmlns="" id="{D2AAC6DF-D3BE-44B7-AE16-DB134CC99850}"/>
                </a:ext>
              </a:extLst>
            </p:cNvPr>
            <p:cNvCxnSpPr/>
            <p:nvPr/>
          </p:nvCxnSpPr>
          <p:spPr>
            <a:xfrm>
              <a:off x="11065059" y="10396801"/>
              <a:ext cx="10698634"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xmlns="" id="{0DB29D2E-A061-4CF8-BD64-2DE42D56ABCA}"/>
                </a:ext>
              </a:extLst>
            </p:cNvPr>
            <p:cNvSpPr txBox="1"/>
            <p:nvPr/>
          </p:nvSpPr>
          <p:spPr>
            <a:xfrm>
              <a:off x="12976979" y="10268252"/>
              <a:ext cx="5727893" cy="333842"/>
            </a:xfrm>
            <a:prstGeom prst="rect">
              <a:avLst/>
            </a:prstGeom>
            <a:solidFill>
              <a:schemeClr val="accent1">
                <a:lumMod val="75000"/>
              </a:schemeClr>
            </a:solidFill>
            <a:ln>
              <a:noFill/>
            </a:ln>
          </p:spPr>
          <p:txBody>
            <a:bodyPr/>
            <a:lstStyle/>
            <a:p>
              <a:pPr marL="0" marR="0" lvl="0" indent="0" algn="ctr" defTabSz="307640" rtl="0" eaLnBrk="1" fontAlgn="auto" latinLnBrk="0" hangingPunct="1">
                <a:lnSpc>
                  <a:spcPct val="100000"/>
                </a:lnSpc>
                <a:spcBef>
                  <a:spcPts val="1012"/>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panose="020B0604020202020204" pitchFamily="34" charset="0"/>
                  <a:ea typeface="IBM Plex Sans" charset="0"/>
                  <a:cs typeface="Arial" panose="020B0604020202020204" pitchFamily="34" charset="0"/>
                  <a:sym typeface="Helvetica Neue Medium"/>
                </a:rPr>
                <a:t>Level of automation maturity</a:t>
              </a:r>
              <a:endParaRPr kumimoji="0" lang="en-US" sz="1400" b="1" i="0" u="none" strike="noStrike" kern="0" cap="none" spc="0" normalizeH="0" baseline="0" noProof="0" dirty="0">
                <a:ln>
                  <a:noFill/>
                </a:ln>
                <a:solidFill>
                  <a:schemeClr val="bg1"/>
                </a:solidFill>
                <a:effectLst/>
                <a:uLnTx/>
                <a:uFillTx/>
                <a:latin typeface="Arial" panose="020B0604020202020204" pitchFamily="34" charset="0"/>
                <a:ea typeface="IBM Plex Sans" charset="0"/>
                <a:cs typeface="Arial" panose="020B0604020202020204" pitchFamily="34" charset="0"/>
                <a:sym typeface="Helvetica"/>
              </a:endParaRPr>
            </a:p>
          </p:txBody>
        </p:sp>
      </p:grpSp>
      <p:sp>
        <p:nvSpPr>
          <p:cNvPr id="30" name="TextBox 29">
            <a:extLst>
              <a:ext uri="{FF2B5EF4-FFF2-40B4-BE49-F238E27FC236}">
                <a16:creationId xmlns:a16="http://schemas.microsoft.com/office/drawing/2014/main" xmlns="" id="{2A2E1067-F4B0-4E30-866A-2AD84DB3A6AB}"/>
              </a:ext>
            </a:extLst>
          </p:cNvPr>
          <p:cNvSpPr txBox="1"/>
          <p:nvPr/>
        </p:nvSpPr>
        <p:spPr bwMode="auto">
          <a:xfrm rot="5400000">
            <a:off x="7776395" y="3569708"/>
            <a:ext cx="3200400" cy="238125"/>
          </a:xfrm>
          <a:prstGeom prst="rect">
            <a:avLst/>
          </a:prstGeom>
          <a:solidFill>
            <a:schemeClr val="accent1">
              <a:lumMod val="75000"/>
            </a:schemeClr>
          </a:solidFill>
          <a:ln>
            <a:noFill/>
          </a:ln>
        </p:spPr>
        <p:txBody>
          <a:bodyPr/>
          <a:lstStyle>
            <a:defPPr>
              <a:defRPr lang="en-US"/>
            </a:defPPr>
            <a:lvl1pPr algn="ctr" defTabSz="307640">
              <a:spcBef>
                <a:spcPts val="1012"/>
              </a:spcBef>
              <a:defRPr sz="1050" b="1" kern="0">
                <a:solidFill>
                  <a:srgbClr val="FFFFFF"/>
                </a:solidFill>
                <a:latin typeface="IBM Plex Sans" charset="0"/>
                <a:ea typeface="IBM Plex Sans" charset="0"/>
                <a:cs typeface="IBM Plex Sans" charset="0"/>
              </a:defRPr>
            </a:lvl1pPr>
          </a:lstStyle>
          <a:p>
            <a:pPr marL="0" marR="0" lvl="0" indent="0" algn="ctr" defTabSz="307640" rtl="0" eaLnBrk="1" fontAlgn="auto" latinLnBrk="0" hangingPunct="1">
              <a:lnSpc>
                <a:spcPct val="100000"/>
              </a:lnSpc>
              <a:spcBef>
                <a:spcPts val="1012"/>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eue Medium"/>
              </a:rPr>
              <a:t>Cumulative  automation benefits</a:t>
            </a:r>
            <a:endParaRPr kumimoji="0" lang="en-US" sz="12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a:endParaRPr>
          </a:p>
        </p:txBody>
      </p:sp>
      <p:sp>
        <p:nvSpPr>
          <p:cNvPr id="59" name="Rectangle 14">
            <a:extLst>
              <a:ext uri="{FF2B5EF4-FFF2-40B4-BE49-F238E27FC236}">
                <a16:creationId xmlns:a16="http://schemas.microsoft.com/office/drawing/2014/main" xmlns="" id="{BAB3D2DC-97B0-4409-BC85-46B49E45B59D}"/>
              </a:ext>
            </a:extLst>
          </p:cNvPr>
          <p:cNvSpPr>
            <a:spLocks noChangeArrowheads="1"/>
          </p:cNvSpPr>
          <p:nvPr/>
        </p:nvSpPr>
        <p:spPr bwMode="auto">
          <a:xfrm>
            <a:off x="4878157" y="1377054"/>
            <a:ext cx="1025526" cy="83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0000"/>
              </a:lnSpc>
              <a:spcBef>
                <a:spcPts val="1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1pPr>
            <a:lvl2pPr marL="742950" indent="-28575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2pPr>
            <a:lvl3pPr marL="11430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3pPr>
            <a:lvl4pPr marL="16002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4pPr>
            <a:lvl5pPr marL="20574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9pPr>
          </a:lstStyle>
          <a:p>
            <a:pPr marL="0" marR="0" lvl="0" indent="0" algn="l" defTabSz="307640" rtl="0" eaLnBrk="1" fontAlgn="auto" latinLnBrk="0" hangingPunct="1">
              <a:lnSpc>
                <a:spcPct val="90000"/>
              </a:lnSpc>
              <a:spcBef>
                <a:spcPct val="0"/>
              </a:spcBef>
              <a:spcAft>
                <a:spcPts val="0"/>
              </a:spcAft>
              <a:buClrTx/>
              <a:buSzTx/>
              <a:buFont typeface="Arial" panose="020B0604020202020204" pitchFamily="34" charset="0"/>
              <a:buNone/>
              <a:tabLst>
                <a:tab pos="0" algn="l"/>
                <a:tab pos="462915" algn="l"/>
                <a:tab pos="925830" algn="l"/>
                <a:tab pos="1388745" algn="l"/>
                <a:tab pos="1851660" algn="l"/>
                <a:tab pos="2314575" algn="l"/>
                <a:tab pos="2777490" algn="l"/>
                <a:tab pos="3240405" algn="l"/>
                <a:tab pos="3703320" algn="l"/>
                <a:tab pos="4166235" algn="l"/>
                <a:tab pos="4629150" algn="l"/>
                <a:tab pos="5092065" algn="l"/>
              </a:tabLst>
              <a:defRPr/>
            </a:pPr>
            <a:r>
              <a:rPr kumimoji="0" lang="en-US" altLang="en-US" sz="1200" b="1"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Driving the automation roadmap to results</a:t>
            </a:r>
          </a:p>
        </p:txBody>
      </p:sp>
      <p:grpSp>
        <p:nvGrpSpPr>
          <p:cNvPr id="10251" name="Group 47">
            <a:extLst>
              <a:ext uri="{FF2B5EF4-FFF2-40B4-BE49-F238E27FC236}">
                <a16:creationId xmlns:a16="http://schemas.microsoft.com/office/drawing/2014/main" xmlns="" id="{0C4124B7-2F72-4D05-A635-DF8C8B4C0C56}"/>
              </a:ext>
            </a:extLst>
          </p:cNvPr>
          <p:cNvGrpSpPr>
            <a:grpSpLocks/>
          </p:cNvGrpSpPr>
          <p:nvPr/>
        </p:nvGrpSpPr>
        <p:grpSpPr bwMode="auto">
          <a:xfrm>
            <a:off x="5026429" y="2209220"/>
            <a:ext cx="442913" cy="463550"/>
            <a:chOff x="5210923" y="1767995"/>
            <a:chExt cx="1304002" cy="1304002"/>
          </a:xfrm>
        </p:grpSpPr>
        <p:sp>
          <p:nvSpPr>
            <p:cNvPr id="49" name="Oval 48">
              <a:extLst>
                <a:ext uri="{FF2B5EF4-FFF2-40B4-BE49-F238E27FC236}">
                  <a16:creationId xmlns:a16="http://schemas.microsoft.com/office/drawing/2014/main" xmlns="" id="{FE5A5CF0-407B-41DD-8BA9-2C64FE928BF7}"/>
                </a:ext>
              </a:extLst>
            </p:cNvPr>
            <p:cNvSpPr/>
            <p:nvPr/>
          </p:nvSpPr>
          <p:spPr bwMode="auto">
            <a:xfrm>
              <a:off x="5210923" y="1767995"/>
              <a:ext cx="1304002" cy="1304002"/>
            </a:xfrm>
            <a:prstGeom prst="ellipse">
              <a:avLst/>
            </a:prstGeom>
            <a:solidFill>
              <a:srgbClr val="0275B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marL="0" marR="0" lvl="0" indent="0" algn="l" defTabSz="617251"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a:endParaRPr>
            </a:p>
          </p:txBody>
        </p:sp>
        <p:sp>
          <p:nvSpPr>
            <p:cNvPr id="50" name="Oval 49">
              <a:extLst>
                <a:ext uri="{FF2B5EF4-FFF2-40B4-BE49-F238E27FC236}">
                  <a16:creationId xmlns:a16="http://schemas.microsoft.com/office/drawing/2014/main" xmlns="" id="{798443B8-C1F0-4540-9561-927BDF003CB1}"/>
                </a:ext>
              </a:extLst>
            </p:cNvPr>
            <p:cNvSpPr/>
            <p:nvPr/>
          </p:nvSpPr>
          <p:spPr bwMode="auto">
            <a:xfrm>
              <a:off x="5314792" y="1871865"/>
              <a:ext cx="1096265" cy="1096265"/>
            </a:xfrm>
            <a:prstGeom prst="ellipse">
              <a:avLst/>
            </a:prstGeom>
            <a:gradFill flip="none" rotWithShape="1">
              <a:gsLst>
                <a:gs pos="77000">
                  <a:srgbClr val="DCDCDC"/>
                </a:gs>
                <a:gs pos="32000">
                  <a:sysClr val="window" lastClr="FFFFFF"/>
                </a:gs>
                <a:gs pos="100000">
                  <a:sysClr val="window" lastClr="FFFFFF">
                    <a:lumMod val="75000"/>
                  </a:sysClr>
                </a:gs>
              </a:gsLst>
              <a:path path="circle">
                <a:fillToRect l="50000" t="50000" r="50000" b="50000"/>
              </a:path>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marL="0" marR="0" lvl="0" indent="0" algn="l" defTabSz="617251"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a:endParaRPr>
            </a:p>
          </p:txBody>
        </p:sp>
      </p:grpSp>
      <p:sp>
        <p:nvSpPr>
          <p:cNvPr id="68" name="TextBox 50">
            <a:extLst>
              <a:ext uri="{FF2B5EF4-FFF2-40B4-BE49-F238E27FC236}">
                <a16:creationId xmlns:a16="http://schemas.microsoft.com/office/drawing/2014/main" xmlns="" id="{2F928395-B535-424B-855C-BFBEAF2B21DB}"/>
              </a:ext>
            </a:extLst>
          </p:cNvPr>
          <p:cNvSpPr txBox="1">
            <a:spLocks noChangeArrowheads="1"/>
          </p:cNvSpPr>
          <p:nvPr/>
        </p:nvSpPr>
        <p:spPr bwMode="auto">
          <a:xfrm>
            <a:off x="4624855" y="2727760"/>
            <a:ext cx="1336676" cy="2818931"/>
          </a:xfrm>
          <a:prstGeom prst="rect">
            <a:avLst/>
          </a:prstGeom>
          <a:noFill/>
          <a:extLst/>
        </p:spPr>
        <p:txBody>
          <a:bodyPr lIns="0" tIns="0" rIns="0" bIns="0"/>
          <a:lstStyle>
            <a:defPPr>
              <a:defRPr lang="en-US"/>
            </a:defPPr>
            <a:lvl1pPr marL="171446" indent="-171446">
              <a:buFont typeface="Wingdings" panose="05000000000000000000" pitchFamily="2" charset="2"/>
              <a:buChar char="§"/>
              <a:defRPr sz="1050">
                <a:solidFill>
                  <a:schemeClr val="tx1">
                    <a:lumMod val="50000"/>
                  </a:schemeClr>
                </a:solidFill>
              </a:defRPr>
            </a:lvl1pPr>
          </a:lstStyle>
          <a:p>
            <a:pPr marL="0" marR="0" lvl="0" indent="0" algn="l" defTabSz="307640" rtl="0" eaLnBrk="1" fontAlgn="auto" latinLnBrk="0" hangingPunct="1">
              <a:lnSpc>
                <a:spcPct val="100000"/>
              </a:lnSpc>
              <a:spcBef>
                <a:spcPts val="608"/>
              </a:spcBef>
              <a:spcAft>
                <a:spcPts val="608"/>
              </a:spcAft>
              <a:buClrTx/>
              <a:buSzTx/>
              <a:buFont typeface="Wingdings" panose="05000000000000000000" pitchFamily="2" charset="2"/>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Medium"/>
              </a:rPr>
              <a:t>Automation Center Of Excellence (COE)</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Design Automation </a:t>
            </a:r>
            <a:b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b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Services Model</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Establish Automation </a:t>
            </a:r>
            <a:b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b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Control Center &amp; Governance</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Lead Center of Excellence</a:t>
            </a:r>
          </a:p>
        </p:txBody>
      </p:sp>
      <p:pic>
        <p:nvPicPr>
          <p:cNvPr id="90" name="Picture 89">
            <a:extLst>
              <a:ext uri="{FF2B5EF4-FFF2-40B4-BE49-F238E27FC236}">
                <a16:creationId xmlns:a16="http://schemas.microsoft.com/office/drawing/2014/main" xmlns="" id="{5E140F35-6C05-4287-B460-8BD8253E3F0F}"/>
              </a:ext>
            </a:extLst>
          </p:cNvPr>
          <p:cNvPicPr>
            <a:picLocks noChangeAspect="1"/>
          </p:cNvPicPr>
          <p:nvPr/>
        </p:nvPicPr>
        <p:blipFill>
          <a:blip r:embed="rId3">
            <a:duotone>
              <a:schemeClr val="bg2">
                <a:shade val="45000"/>
                <a:satMod val="135000"/>
              </a:schemeClr>
              <a:prstClr val="white"/>
            </a:duotone>
          </a:blip>
          <a:stretch>
            <a:fillRect/>
          </a:stretch>
        </p:blipFill>
        <p:spPr>
          <a:xfrm>
            <a:off x="5137163" y="2342538"/>
            <a:ext cx="239074" cy="251903"/>
          </a:xfrm>
          <a:prstGeom prst="rect">
            <a:avLst/>
          </a:prstGeom>
        </p:spPr>
      </p:pic>
      <p:sp>
        <p:nvSpPr>
          <p:cNvPr id="60" name="Text Box 17">
            <a:extLst>
              <a:ext uri="{FF2B5EF4-FFF2-40B4-BE49-F238E27FC236}">
                <a16:creationId xmlns:a16="http://schemas.microsoft.com/office/drawing/2014/main" xmlns="" id="{07392213-442A-4476-9A5A-014DDE7D5F34}"/>
              </a:ext>
            </a:extLst>
          </p:cNvPr>
          <p:cNvSpPr txBox="1">
            <a:spLocks noChangeArrowheads="1"/>
          </p:cNvSpPr>
          <p:nvPr/>
        </p:nvSpPr>
        <p:spPr bwMode="auto">
          <a:xfrm>
            <a:off x="1446618" y="1965758"/>
            <a:ext cx="1431926" cy="731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lstStyle>
            <a:lvl1pPr eaLnBrk="0" hangingPunct="0">
              <a:lnSpc>
                <a:spcPct val="90000"/>
              </a:lnSpc>
              <a:spcBef>
                <a:spcPts val="1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1pPr>
            <a:lvl2pPr marL="742950" indent="-28575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2pPr>
            <a:lvl3pPr marL="11430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3pPr>
            <a:lvl4pPr marL="16002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4pPr>
            <a:lvl5pPr marL="20574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9pPr>
          </a:lstStyle>
          <a:p>
            <a:pPr marL="0" marR="0" lvl="0" indent="0" algn="l" defTabSz="307640" rtl="0" eaLnBrk="1" fontAlgn="auto" latinLnBrk="0" hangingPunct="1">
              <a:lnSpc>
                <a:spcPct val="90000"/>
              </a:lnSpc>
              <a:spcBef>
                <a:spcPct val="0"/>
              </a:spcBef>
              <a:spcAft>
                <a:spcPts val="0"/>
              </a:spcAft>
              <a:buClrTx/>
              <a:buSzTx/>
              <a:buFont typeface="Arial" panose="020B0604020202020204" pitchFamily="34" charset="0"/>
              <a:buNone/>
              <a:tabLst>
                <a:tab pos="0" algn="l"/>
                <a:tab pos="462915" algn="l"/>
                <a:tab pos="925830" algn="l"/>
                <a:tab pos="1388745" algn="l"/>
                <a:tab pos="1851660" algn="l"/>
                <a:tab pos="2314575" algn="l"/>
                <a:tab pos="2777490" algn="l"/>
                <a:tab pos="3240405" algn="l"/>
                <a:tab pos="3703320" algn="l"/>
                <a:tab pos="4166235" algn="l"/>
                <a:tab pos="4629150" algn="l"/>
                <a:tab pos="5092065" algn="l"/>
              </a:tabLst>
              <a:defRPr/>
            </a:pPr>
            <a:r>
              <a:rPr kumimoji="0" lang="en-US" altLang="en-US" sz="1200" b="1"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Building a successful automation roadmap</a:t>
            </a:r>
          </a:p>
          <a:p>
            <a:pPr marL="0" marR="0" lvl="0" indent="0" algn="l" defTabSz="307640" rtl="0" eaLnBrk="1" fontAlgn="auto" latinLnBrk="0" hangingPunct="1">
              <a:lnSpc>
                <a:spcPct val="90000"/>
              </a:lnSpc>
              <a:spcBef>
                <a:spcPct val="0"/>
              </a:spcBef>
              <a:spcAft>
                <a:spcPts val="0"/>
              </a:spcAft>
              <a:buClrTx/>
              <a:buSzTx/>
              <a:buFont typeface="Arial" panose="020B0604020202020204" pitchFamily="34" charset="0"/>
              <a:buNone/>
              <a:tabLst>
                <a:tab pos="0" algn="l"/>
                <a:tab pos="462915" algn="l"/>
                <a:tab pos="925830" algn="l"/>
                <a:tab pos="1388745" algn="l"/>
                <a:tab pos="1851660" algn="l"/>
                <a:tab pos="2314575" algn="l"/>
                <a:tab pos="2777490" algn="l"/>
                <a:tab pos="3240405" algn="l"/>
                <a:tab pos="3703320" algn="l"/>
                <a:tab pos="4166235" algn="l"/>
                <a:tab pos="4629150" algn="l"/>
                <a:tab pos="5092065" algn="l"/>
              </a:tabLst>
              <a:defRPr/>
            </a:pPr>
            <a:endParaRPr kumimoji="0" lang="en-US" altLang="en-US" sz="1200" b="1"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endParaRPr>
          </a:p>
        </p:txBody>
      </p:sp>
      <p:grpSp>
        <p:nvGrpSpPr>
          <p:cNvPr id="10255" name="Group 23">
            <a:extLst>
              <a:ext uri="{FF2B5EF4-FFF2-40B4-BE49-F238E27FC236}">
                <a16:creationId xmlns:a16="http://schemas.microsoft.com/office/drawing/2014/main" xmlns="" id="{EE811B45-B84A-4800-A842-8DCD8BDBF116}"/>
              </a:ext>
            </a:extLst>
          </p:cNvPr>
          <p:cNvGrpSpPr>
            <a:grpSpLocks/>
          </p:cNvGrpSpPr>
          <p:nvPr/>
        </p:nvGrpSpPr>
        <p:grpSpPr bwMode="auto">
          <a:xfrm>
            <a:off x="1722841" y="2780942"/>
            <a:ext cx="442913" cy="461962"/>
            <a:chOff x="5210923" y="1767995"/>
            <a:chExt cx="1304002" cy="1304002"/>
          </a:xfrm>
        </p:grpSpPr>
        <p:sp>
          <p:nvSpPr>
            <p:cNvPr id="25" name="Oval 24">
              <a:extLst>
                <a:ext uri="{FF2B5EF4-FFF2-40B4-BE49-F238E27FC236}">
                  <a16:creationId xmlns:a16="http://schemas.microsoft.com/office/drawing/2014/main" xmlns="" id="{12BDA438-7E53-4D4F-AC75-324ACB00A790}"/>
                </a:ext>
              </a:extLst>
            </p:cNvPr>
            <p:cNvSpPr/>
            <p:nvPr/>
          </p:nvSpPr>
          <p:spPr bwMode="auto">
            <a:xfrm>
              <a:off x="5210923" y="1767995"/>
              <a:ext cx="1304002" cy="1304002"/>
            </a:xfrm>
            <a:prstGeom prst="ellipse">
              <a:avLst/>
            </a:prstGeom>
            <a:solidFill>
              <a:srgbClr val="0275B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marL="0" marR="0" lvl="0" indent="0" algn="l" defTabSz="617251"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a:endParaRPr>
            </a:p>
          </p:txBody>
        </p:sp>
        <p:sp>
          <p:nvSpPr>
            <p:cNvPr id="26" name="Oval 25">
              <a:extLst>
                <a:ext uri="{FF2B5EF4-FFF2-40B4-BE49-F238E27FC236}">
                  <a16:creationId xmlns:a16="http://schemas.microsoft.com/office/drawing/2014/main" xmlns="" id="{92C50F00-68EA-45BF-9DD8-ED8642117553}"/>
                </a:ext>
              </a:extLst>
            </p:cNvPr>
            <p:cNvSpPr/>
            <p:nvPr/>
          </p:nvSpPr>
          <p:spPr bwMode="auto">
            <a:xfrm>
              <a:off x="5314792" y="1871865"/>
              <a:ext cx="1096265" cy="1096265"/>
            </a:xfrm>
            <a:prstGeom prst="ellipse">
              <a:avLst/>
            </a:prstGeom>
            <a:gradFill flip="none" rotWithShape="1">
              <a:gsLst>
                <a:gs pos="77000">
                  <a:srgbClr val="DCDCDC"/>
                </a:gs>
                <a:gs pos="32000">
                  <a:sysClr val="window" lastClr="FFFFFF"/>
                </a:gs>
                <a:gs pos="100000">
                  <a:sysClr val="window" lastClr="FFFFFF">
                    <a:lumMod val="75000"/>
                  </a:sysClr>
                </a:gs>
              </a:gsLst>
              <a:path path="circle">
                <a:fillToRect l="50000" t="50000" r="50000" b="50000"/>
              </a:path>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marL="0" marR="0" lvl="0" indent="0" algn="l" defTabSz="617251"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a:endParaRPr>
            </a:p>
          </p:txBody>
        </p:sp>
      </p:grpSp>
      <p:sp>
        <p:nvSpPr>
          <p:cNvPr id="71" name="TextBox 50">
            <a:extLst>
              <a:ext uri="{FF2B5EF4-FFF2-40B4-BE49-F238E27FC236}">
                <a16:creationId xmlns:a16="http://schemas.microsoft.com/office/drawing/2014/main" xmlns="" id="{DC9B6724-122A-429F-A836-1A779E574611}"/>
              </a:ext>
            </a:extLst>
          </p:cNvPr>
          <p:cNvSpPr txBox="1">
            <a:spLocks noChangeArrowheads="1"/>
          </p:cNvSpPr>
          <p:nvPr/>
        </p:nvSpPr>
        <p:spPr bwMode="auto">
          <a:xfrm>
            <a:off x="1182594" y="3330216"/>
            <a:ext cx="1596785" cy="2818931"/>
          </a:xfrm>
          <a:prstGeom prst="rect">
            <a:avLst/>
          </a:prstGeom>
          <a:noFill/>
          <a:extLst/>
        </p:spPr>
        <p:txBody>
          <a:bodyPr lIns="0" tIns="0" rIns="0" bIns="0"/>
          <a:lstStyle>
            <a:defPPr>
              <a:defRPr lang="en-US"/>
            </a:defPPr>
            <a:lvl1pPr marL="171446" indent="-171446">
              <a:buFont typeface="Wingdings" panose="05000000000000000000" pitchFamily="2" charset="2"/>
              <a:buChar char="§"/>
              <a:defRPr sz="1050">
                <a:solidFill>
                  <a:schemeClr val="tx1">
                    <a:lumMod val="50000"/>
                  </a:schemeClr>
                </a:solidFill>
              </a:defRPr>
            </a:lvl1pPr>
          </a:lstStyle>
          <a:p>
            <a:pPr marL="0" marR="0" lvl="0" indent="0" algn="l" defTabSz="307640" rtl="0" eaLnBrk="1" fontAlgn="auto" latinLnBrk="0" hangingPunct="1">
              <a:lnSpc>
                <a:spcPct val="100000"/>
              </a:lnSpc>
              <a:spcBef>
                <a:spcPts val="608"/>
              </a:spcBef>
              <a:spcAft>
                <a:spcPts val="608"/>
              </a:spcAft>
              <a:buClrTx/>
              <a:buSzTx/>
              <a:buFont typeface="Wingdings" panose="05000000000000000000" pitchFamily="2" charset="2"/>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Medium"/>
              </a:rPr>
              <a:t>Automation Strategy</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Process Evaluation &amp; Prioritization</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Technical Plan &amp; Tools Selection</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Digital Workforce Plan</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Benefits &amp; Business Case</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Roadmap &amp; End State</a:t>
            </a:r>
          </a:p>
        </p:txBody>
      </p:sp>
      <p:pic>
        <p:nvPicPr>
          <p:cNvPr id="10257" name="Picture 90">
            <a:extLst>
              <a:ext uri="{FF2B5EF4-FFF2-40B4-BE49-F238E27FC236}">
                <a16:creationId xmlns:a16="http://schemas.microsoft.com/office/drawing/2014/main" xmlns="" id="{E49290FA-E5A2-4A94-9A76-158A4AE5BE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1" y="2848550"/>
            <a:ext cx="312512" cy="33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50">
            <a:extLst>
              <a:ext uri="{FF2B5EF4-FFF2-40B4-BE49-F238E27FC236}">
                <a16:creationId xmlns:a16="http://schemas.microsoft.com/office/drawing/2014/main" xmlns="" id="{6E2E246A-0E0D-4CD0-A3B0-745141EF2DD9}"/>
              </a:ext>
            </a:extLst>
          </p:cNvPr>
          <p:cNvSpPr txBox="1">
            <a:spLocks noChangeArrowheads="1"/>
          </p:cNvSpPr>
          <p:nvPr/>
        </p:nvSpPr>
        <p:spPr bwMode="auto">
          <a:xfrm>
            <a:off x="2989439" y="2935499"/>
            <a:ext cx="1317979" cy="2279365"/>
          </a:xfrm>
          <a:prstGeom prst="rect">
            <a:avLst/>
          </a:prstGeom>
          <a:noFill/>
          <a:extLst/>
        </p:spPr>
        <p:txBody>
          <a:bodyPr lIns="0" tIns="0" rIns="0" bIns="0"/>
          <a:lstStyle>
            <a:defPPr>
              <a:defRPr lang="en-US"/>
            </a:defPPr>
            <a:lvl1pPr marL="171446" indent="-171446">
              <a:buFont typeface="Wingdings" panose="05000000000000000000" pitchFamily="2" charset="2"/>
              <a:buChar char="§"/>
              <a:defRPr sz="1050">
                <a:solidFill>
                  <a:schemeClr val="tx1">
                    <a:lumMod val="50000"/>
                  </a:schemeClr>
                </a:solidFill>
              </a:defRPr>
            </a:lvl1pPr>
          </a:lstStyle>
          <a:p>
            <a:pPr marL="0" marR="0" lvl="0" indent="0" algn="ctr" defTabSz="307640" rtl="0" eaLnBrk="1" fontAlgn="auto" latinLnBrk="0" hangingPunct="1">
              <a:lnSpc>
                <a:spcPct val="100000"/>
              </a:lnSpc>
              <a:spcBef>
                <a:spcPts val="608"/>
              </a:spcBef>
              <a:spcAft>
                <a:spcPts val="608"/>
              </a:spcAft>
              <a:buClrTx/>
              <a:buSzTx/>
              <a:buFont typeface="Wingdings" panose="05000000000000000000" pitchFamily="2" charset="2"/>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Medium"/>
              </a:rPr>
              <a:t>Automation Prototype Services</a:t>
            </a:r>
            <a:endParaRPr kumimoji="0" lang="en-US" sz="1200" b="1"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endParaRP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Modeling and Proof of Integration</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Pilot for Business Value</a:t>
            </a:r>
          </a:p>
        </p:txBody>
      </p:sp>
      <p:sp>
        <p:nvSpPr>
          <p:cNvPr id="58" name="Text Box 4">
            <a:extLst>
              <a:ext uri="{FF2B5EF4-FFF2-40B4-BE49-F238E27FC236}">
                <a16:creationId xmlns:a16="http://schemas.microsoft.com/office/drawing/2014/main" xmlns="" id="{452FF5E8-318C-4B29-8A13-FBC398246D3B}"/>
              </a:ext>
            </a:extLst>
          </p:cNvPr>
          <p:cNvSpPr txBox="1">
            <a:spLocks noChangeArrowheads="1"/>
          </p:cNvSpPr>
          <p:nvPr/>
        </p:nvSpPr>
        <p:spPr bwMode="auto">
          <a:xfrm>
            <a:off x="2968488" y="1691634"/>
            <a:ext cx="1639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lstStyle>
            <a:lvl1pPr eaLnBrk="0" hangingPunct="0">
              <a:lnSpc>
                <a:spcPct val="90000"/>
              </a:lnSpc>
              <a:spcBef>
                <a:spcPts val="1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1pPr>
            <a:lvl2pPr marL="742950" indent="-28575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2pPr>
            <a:lvl3pPr marL="11430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3pPr>
            <a:lvl4pPr marL="16002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4pPr>
            <a:lvl5pPr marL="20574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9pPr>
          </a:lstStyle>
          <a:p>
            <a:pPr marL="0" marR="0" lvl="0" indent="0" algn="l" defTabSz="307640" rtl="0" eaLnBrk="1" fontAlgn="auto" latinLnBrk="0" hangingPunct="1">
              <a:lnSpc>
                <a:spcPct val="90000"/>
              </a:lnSpc>
              <a:spcBef>
                <a:spcPct val="0"/>
              </a:spcBef>
              <a:spcAft>
                <a:spcPts val="0"/>
              </a:spcAft>
              <a:buClrTx/>
              <a:buSzTx/>
              <a:buFont typeface="Arial" panose="020B0604020202020204" pitchFamily="34" charset="0"/>
              <a:buNone/>
              <a:tabLst>
                <a:tab pos="0" algn="l"/>
                <a:tab pos="462915" algn="l"/>
                <a:tab pos="925830" algn="l"/>
                <a:tab pos="1388745" algn="l"/>
                <a:tab pos="1851660" algn="l"/>
                <a:tab pos="2314575" algn="l"/>
                <a:tab pos="2777490" algn="l"/>
                <a:tab pos="3240405" algn="l"/>
                <a:tab pos="3703320" algn="l"/>
                <a:tab pos="4166235" algn="l"/>
                <a:tab pos="4629150" algn="l"/>
                <a:tab pos="5092065" algn="l"/>
              </a:tabLst>
              <a:defRPr/>
            </a:pPr>
            <a:r>
              <a:rPr kumimoji="0" lang="en-US" altLang="en-US" sz="1200" b="1"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Testing the “art of the possible” in automation</a:t>
            </a:r>
          </a:p>
        </p:txBody>
      </p:sp>
      <p:grpSp>
        <p:nvGrpSpPr>
          <p:cNvPr id="10260" name="Group 44">
            <a:extLst>
              <a:ext uri="{FF2B5EF4-FFF2-40B4-BE49-F238E27FC236}">
                <a16:creationId xmlns:a16="http://schemas.microsoft.com/office/drawing/2014/main" xmlns="" id="{05685DD3-A158-4EA1-A443-D94C7BD20BD9}"/>
              </a:ext>
            </a:extLst>
          </p:cNvPr>
          <p:cNvGrpSpPr>
            <a:grpSpLocks/>
          </p:cNvGrpSpPr>
          <p:nvPr/>
        </p:nvGrpSpPr>
        <p:grpSpPr bwMode="auto">
          <a:xfrm>
            <a:off x="3557992" y="2318980"/>
            <a:ext cx="442913" cy="461962"/>
            <a:chOff x="5210923" y="1767995"/>
            <a:chExt cx="1304002" cy="1304002"/>
          </a:xfrm>
        </p:grpSpPr>
        <p:sp>
          <p:nvSpPr>
            <p:cNvPr id="46" name="Oval 45">
              <a:extLst>
                <a:ext uri="{FF2B5EF4-FFF2-40B4-BE49-F238E27FC236}">
                  <a16:creationId xmlns:a16="http://schemas.microsoft.com/office/drawing/2014/main" xmlns="" id="{EDBE76D0-C3C7-492A-8AA5-41FF263ADFA9}"/>
                </a:ext>
              </a:extLst>
            </p:cNvPr>
            <p:cNvSpPr/>
            <p:nvPr/>
          </p:nvSpPr>
          <p:spPr bwMode="auto">
            <a:xfrm>
              <a:off x="5210923" y="1767995"/>
              <a:ext cx="1304002" cy="1304002"/>
            </a:xfrm>
            <a:prstGeom prst="ellipse">
              <a:avLst/>
            </a:prstGeom>
            <a:solidFill>
              <a:srgbClr val="0275B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marL="0" marR="0" lvl="0" indent="0" algn="l" defTabSz="617251"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a:endParaRPr>
            </a:p>
          </p:txBody>
        </p:sp>
        <p:sp>
          <p:nvSpPr>
            <p:cNvPr id="47" name="Oval 46">
              <a:extLst>
                <a:ext uri="{FF2B5EF4-FFF2-40B4-BE49-F238E27FC236}">
                  <a16:creationId xmlns:a16="http://schemas.microsoft.com/office/drawing/2014/main" xmlns="" id="{CBB46EB4-40B8-4DB4-989C-4A89A68EB33B}"/>
                </a:ext>
              </a:extLst>
            </p:cNvPr>
            <p:cNvSpPr/>
            <p:nvPr/>
          </p:nvSpPr>
          <p:spPr bwMode="auto">
            <a:xfrm>
              <a:off x="5314792" y="1871865"/>
              <a:ext cx="1096265" cy="1096265"/>
            </a:xfrm>
            <a:prstGeom prst="ellipse">
              <a:avLst/>
            </a:prstGeom>
            <a:gradFill flip="none" rotWithShape="1">
              <a:gsLst>
                <a:gs pos="77000">
                  <a:srgbClr val="DCDCDC"/>
                </a:gs>
                <a:gs pos="32000">
                  <a:sysClr val="window" lastClr="FFFFFF"/>
                </a:gs>
                <a:gs pos="100000">
                  <a:sysClr val="window" lastClr="FFFFFF">
                    <a:lumMod val="75000"/>
                  </a:sysClr>
                </a:gs>
              </a:gsLst>
              <a:path path="circle">
                <a:fillToRect l="50000" t="50000" r="50000" b="50000"/>
              </a:path>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marL="0" marR="0" lvl="0" indent="0" algn="l" defTabSz="617251"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a:endParaRPr>
            </a:p>
          </p:txBody>
        </p:sp>
      </p:grpSp>
      <p:pic>
        <p:nvPicPr>
          <p:cNvPr id="10261" name="Picture 93">
            <a:extLst>
              <a:ext uri="{FF2B5EF4-FFF2-40B4-BE49-F238E27FC236}">
                <a16:creationId xmlns:a16="http://schemas.microsoft.com/office/drawing/2014/main" xmlns="" id="{D37357FD-3FC4-48BE-8D5E-25A45E4CA1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530" y="2395802"/>
            <a:ext cx="28733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7">
            <a:extLst>
              <a:ext uri="{FF2B5EF4-FFF2-40B4-BE49-F238E27FC236}">
                <a16:creationId xmlns:a16="http://schemas.microsoft.com/office/drawing/2014/main" xmlns="" id="{803340C2-7CC8-4999-BC83-26ABB0366164}"/>
              </a:ext>
            </a:extLst>
          </p:cNvPr>
          <p:cNvSpPr>
            <a:spLocks noChangeArrowheads="1"/>
          </p:cNvSpPr>
          <p:nvPr/>
        </p:nvSpPr>
        <p:spPr bwMode="auto">
          <a:xfrm>
            <a:off x="7771067" y="923265"/>
            <a:ext cx="1456345" cy="731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0000"/>
              </a:lnSpc>
              <a:spcBef>
                <a:spcPts val="1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1pPr>
            <a:lvl2pPr marL="742950" indent="-28575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2pPr>
            <a:lvl3pPr marL="11430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3pPr>
            <a:lvl4pPr marL="16002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4pPr>
            <a:lvl5pPr marL="20574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9pPr>
          </a:lstStyle>
          <a:p>
            <a:pPr marL="0" marR="0" lvl="0" indent="0" algn="l" defTabSz="307640" rtl="0" eaLnBrk="1" fontAlgn="auto" latinLnBrk="0" hangingPunct="1">
              <a:lnSpc>
                <a:spcPct val="90000"/>
              </a:lnSpc>
              <a:spcBef>
                <a:spcPct val="0"/>
              </a:spcBef>
              <a:spcAft>
                <a:spcPts val="0"/>
              </a:spcAft>
              <a:buClrTx/>
              <a:buSzTx/>
              <a:buFont typeface="Arial" panose="020B0604020202020204" pitchFamily="34" charset="0"/>
              <a:buNone/>
              <a:tabLst>
                <a:tab pos="0" algn="l"/>
                <a:tab pos="462915" algn="l"/>
                <a:tab pos="925830" algn="l"/>
                <a:tab pos="1388745" algn="l"/>
                <a:tab pos="1851660" algn="l"/>
                <a:tab pos="2314575" algn="l"/>
                <a:tab pos="2777490" algn="l"/>
                <a:tab pos="3240405" algn="l"/>
                <a:tab pos="3703320" algn="l"/>
                <a:tab pos="4166235" algn="l"/>
                <a:tab pos="4629150" algn="l"/>
                <a:tab pos="5092065" algn="l"/>
              </a:tabLst>
              <a:defRPr/>
            </a:pPr>
            <a:r>
              <a:rPr kumimoji="0" lang="en-US" altLang="en-US" sz="1200" b="1"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Enabling the effective operation of automation</a:t>
            </a:r>
          </a:p>
        </p:txBody>
      </p:sp>
      <p:grpSp>
        <p:nvGrpSpPr>
          <p:cNvPr id="10263" name="Group 53">
            <a:extLst>
              <a:ext uri="{FF2B5EF4-FFF2-40B4-BE49-F238E27FC236}">
                <a16:creationId xmlns:a16="http://schemas.microsoft.com/office/drawing/2014/main" xmlns="" id="{07827A33-5B0C-4221-A3EE-E1BD4CC28BF9}"/>
              </a:ext>
            </a:extLst>
          </p:cNvPr>
          <p:cNvGrpSpPr>
            <a:grpSpLocks/>
          </p:cNvGrpSpPr>
          <p:nvPr/>
        </p:nvGrpSpPr>
        <p:grpSpPr bwMode="auto">
          <a:xfrm>
            <a:off x="8020931" y="1587245"/>
            <a:ext cx="442913" cy="461963"/>
            <a:chOff x="5210923" y="1767995"/>
            <a:chExt cx="1304002" cy="1304002"/>
          </a:xfrm>
        </p:grpSpPr>
        <p:sp>
          <p:nvSpPr>
            <p:cNvPr id="55" name="Oval 54">
              <a:extLst>
                <a:ext uri="{FF2B5EF4-FFF2-40B4-BE49-F238E27FC236}">
                  <a16:creationId xmlns:a16="http://schemas.microsoft.com/office/drawing/2014/main" xmlns="" id="{6CBE5E3E-9E70-4F14-A7FC-F6AA4DD1EC84}"/>
                </a:ext>
              </a:extLst>
            </p:cNvPr>
            <p:cNvSpPr/>
            <p:nvPr/>
          </p:nvSpPr>
          <p:spPr bwMode="auto">
            <a:xfrm>
              <a:off x="5210923" y="1767995"/>
              <a:ext cx="1304002" cy="1304002"/>
            </a:xfrm>
            <a:prstGeom prst="ellipse">
              <a:avLst/>
            </a:prstGeom>
            <a:solidFill>
              <a:srgbClr val="0275B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marL="0" marR="0" lvl="0" indent="0" algn="l" defTabSz="617251"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a:endParaRPr>
            </a:p>
          </p:txBody>
        </p:sp>
        <p:sp>
          <p:nvSpPr>
            <p:cNvPr id="56" name="Oval 55">
              <a:extLst>
                <a:ext uri="{FF2B5EF4-FFF2-40B4-BE49-F238E27FC236}">
                  <a16:creationId xmlns:a16="http://schemas.microsoft.com/office/drawing/2014/main" xmlns="" id="{9E899210-A8DB-4D7D-9B5C-89B4EAB59B0A}"/>
                </a:ext>
              </a:extLst>
            </p:cNvPr>
            <p:cNvSpPr/>
            <p:nvPr/>
          </p:nvSpPr>
          <p:spPr bwMode="auto">
            <a:xfrm>
              <a:off x="5314792" y="1871865"/>
              <a:ext cx="1096265" cy="1096265"/>
            </a:xfrm>
            <a:prstGeom prst="ellipse">
              <a:avLst/>
            </a:prstGeom>
            <a:gradFill flip="none" rotWithShape="1">
              <a:gsLst>
                <a:gs pos="77000">
                  <a:srgbClr val="DCDCDC"/>
                </a:gs>
                <a:gs pos="32000">
                  <a:sysClr val="window" lastClr="FFFFFF"/>
                </a:gs>
                <a:gs pos="100000">
                  <a:sysClr val="window" lastClr="FFFFFF">
                    <a:lumMod val="75000"/>
                  </a:sysClr>
                </a:gs>
              </a:gsLst>
              <a:path path="circle">
                <a:fillToRect l="50000" t="50000" r="50000" b="50000"/>
              </a:path>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marL="0" marR="0" lvl="0" indent="0" algn="l" defTabSz="617251"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a:endParaRPr>
            </a:p>
          </p:txBody>
        </p:sp>
      </p:grpSp>
      <p:sp>
        <p:nvSpPr>
          <p:cNvPr id="74" name="TextBox 50">
            <a:extLst>
              <a:ext uri="{FF2B5EF4-FFF2-40B4-BE49-F238E27FC236}">
                <a16:creationId xmlns:a16="http://schemas.microsoft.com/office/drawing/2014/main" xmlns="" id="{194C83F9-F7B6-40B9-90BA-EB0F4408172E}"/>
              </a:ext>
            </a:extLst>
          </p:cNvPr>
          <p:cNvSpPr txBox="1">
            <a:spLocks noChangeArrowheads="1"/>
          </p:cNvSpPr>
          <p:nvPr/>
        </p:nvSpPr>
        <p:spPr bwMode="auto">
          <a:xfrm>
            <a:off x="7599978" y="2395802"/>
            <a:ext cx="1355721" cy="3011485"/>
          </a:xfrm>
          <a:prstGeom prst="rect">
            <a:avLst/>
          </a:prstGeom>
          <a:noFill/>
          <a:extLst/>
        </p:spPr>
        <p:txBody>
          <a:bodyPr lIns="0" tIns="0" rIns="0" bIns="0"/>
          <a:lstStyle>
            <a:defPPr>
              <a:defRPr lang="en-US"/>
            </a:defPPr>
            <a:lvl1pPr marL="171446" indent="-171446">
              <a:buFont typeface="Wingdings" panose="05000000000000000000" pitchFamily="2" charset="2"/>
              <a:buChar char="§"/>
              <a:defRPr sz="1050">
                <a:solidFill>
                  <a:schemeClr val="tx1">
                    <a:lumMod val="50000"/>
                  </a:schemeClr>
                </a:solidFill>
              </a:defRPr>
            </a:lvl1pPr>
          </a:lstStyle>
          <a:p>
            <a:pPr marL="0" marR="0" lvl="0" indent="0" algn="l" defTabSz="307640" rtl="0" eaLnBrk="1" fontAlgn="auto" latinLnBrk="0" hangingPunct="1">
              <a:lnSpc>
                <a:spcPct val="100000"/>
              </a:lnSpc>
              <a:spcBef>
                <a:spcPts val="608"/>
              </a:spcBef>
              <a:spcAft>
                <a:spcPts val="608"/>
              </a:spcAft>
              <a:buClrTx/>
              <a:buSzTx/>
              <a:buFont typeface="Wingdings" panose="05000000000000000000" pitchFamily="2" charset="2"/>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Medium"/>
              </a:rPr>
              <a:t>Automation As a Service</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GB"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Automation Business Process as a Service</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GB"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Automation Application Management as a Service</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GB"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Automation of Infrastructure Management as a Service</a:t>
            </a:r>
          </a:p>
        </p:txBody>
      </p:sp>
      <p:pic>
        <p:nvPicPr>
          <p:cNvPr id="97" name="Picture 5">
            <a:extLst>
              <a:ext uri="{FF2B5EF4-FFF2-40B4-BE49-F238E27FC236}">
                <a16:creationId xmlns:a16="http://schemas.microsoft.com/office/drawing/2014/main" xmlns="" id="{BE7AE6BD-6CED-4C11-B929-4EF1A965FD3E}"/>
              </a:ext>
            </a:extLst>
          </p:cNvPr>
          <p:cNvPicPr>
            <a:picLocks noChangeAspect="1"/>
          </p:cNvPicPr>
          <p:nvPr/>
        </p:nvPicPr>
        <p:blipFill>
          <a:blip r:embed="rId6" cstate="screen">
            <a:duotone>
              <a:prstClr val="black"/>
              <a:schemeClr val="tx2">
                <a:tint val="45000"/>
                <a:satMod val="400000"/>
              </a:schemeClr>
            </a:duotone>
            <a:lum bright="-100000" contrast="-100000"/>
            <a:extLst>
              <a:ext uri="{28A0092B-C50C-407E-A947-70E740481C1C}">
                <a14:useLocalDpi xmlns:a14="http://schemas.microsoft.com/office/drawing/2010/main"/>
              </a:ext>
            </a:extLst>
          </a:blip>
          <a:srcRect/>
          <a:stretch>
            <a:fillRect/>
          </a:stretch>
        </p:blipFill>
        <p:spPr bwMode="auto">
          <a:xfrm>
            <a:off x="8148385" y="1662532"/>
            <a:ext cx="250543" cy="314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7">
            <a:extLst>
              <a:ext uri="{FF2B5EF4-FFF2-40B4-BE49-F238E27FC236}">
                <a16:creationId xmlns:a16="http://schemas.microsoft.com/office/drawing/2014/main" xmlns="" id="{D7499CC1-D7C7-4B3F-9FA5-F670B79810E2}"/>
              </a:ext>
            </a:extLst>
          </p:cNvPr>
          <p:cNvSpPr>
            <a:spLocks noChangeArrowheads="1"/>
          </p:cNvSpPr>
          <p:nvPr/>
        </p:nvSpPr>
        <p:spPr bwMode="auto">
          <a:xfrm>
            <a:off x="6069699" y="1241429"/>
            <a:ext cx="1185895" cy="81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0000"/>
              </a:lnSpc>
              <a:spcBef>
                <a:spcPts val="1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1pPr>
            <a:lvl2pPr marL="742950" indent="-28575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2pPr>
            <a:lvl3pPr marL="11430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3pPr>
            <a:lvl4pPr marL="16002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4pPr>
            <a:lvl5pPr marL="2057400" indent="-228600" eaLnBrk="0" hangingPunct="0">
              <a:lnSpc>
                <a:spcPct val="90000"/>
              </a:lnSpc>
              <a:spcBef>
                <a:spcPts val="5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262626"/>
                </a:solidFill>
                <a:latin typeface="Arial" panose="020B0604020202020204" pitchFamily="34" charset="0"/>
                <a:cs typeface="Arial" panose="020B0604020202020204" pitchFamily="34" charset="0"/>
              </a:defRPr>
            </a:lvl9pPr>
          </a:lstStyle>
          <a:p>
            <a:pPr marL="0" marR="0" lvl="0" indent="0" algn="l" defTabSz="307640" rtl="0" eaLnBrk="1" fontAlgn="auto" latinLnBrk="0" hangingPunct="1">
              <a:lnSpc>
                <a:spcPct val="90000"/>
              </a:lnSpc>
              <a:spcBef>
                <a:spcPct val="0"/>
              </a:spcBef>
              <a:spcAft>
                <a:spcPts val="0"/>
              </a:spcAft>
              <a:buClrTx/>
              <a:buSzTx/>
              <a:buFont typeface="Arial" panose="020B0604020202020204" pitchFamily="34" charset="0"/>
              <a:buNone/>
              <a:tabLst>
                <a:tab pos="0" algn="l"/>
                <a:tab pos="462915" algn="l"/>
                <a:tab pos="925830" algn="l"/>
                <a:tab pos="1388745" algn="l"/>
                <a:tab pos="1851660" algn="l"/>
                <a:tab pos="2314575" algn="l"/>
                <a:tab pos="2777490" algn="l"/>
                <a:tab pos="3240405" algn="l"/>
                <a:tab pos="3703320" algn="l"/>
                <a:tab pos="4166235" algn="l"/>
                <a:tab pos="4629150" algn="l"/>
                <a:tab pos="5092065" algn="l"/>
              </a:tabLst>
              <a:defRPr/>
            </a:pPr>
            <a:r>
              <a:rPr kumimoji="0" lang="en-US" altLang="en-US" sz="1200" b="1"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Fully operationalizing automation at scale</a:t>
            </a:r>
          </a:p>
        </p:txBody>
      </p:sp>
      <p:grpSp>
        <p:nvGrpSpPr>
          <p:cNvPr id="10267" name="Group 50">
            <a:extLst>
              <a:ext uri="{FF2B5EF4-FFF2-40B4-BE49-F238E27FC236}">
                <a16:creationId xmlns:a16="http://schemas.microsoft.com/office/drawing/2014/main" xmlns="" id="{745A8C90-D942-49EC-B4AF-55EBA38B9792}"/>
              </a:ext>
            </a:extLst>
          </p:cNvPr>
          <p:cNvGrpSpPr>
            <a:grpSpLocks/>
          </p:cNvGrpSpPr>
          <p:nvPr/>
        </p:nvGrpSpPr>
        <p:grpSpPr bwMode="auto">
          <a:xfrm>
            <a:off x="6498043" y="2101491"/>
            <a:ext cx="460375" cy="461962"/>
            <a:chOff x="5210922" y="1767995"/>
            <a:chExt cx="1304002" cy="1304002"/>
          </a:xfrm>
        </p:grpSpPr>
        <p:sp>
          <p:nvSpPr>
            <p:cNvPr id="52" name="Oval 51">
              <a:extLst>
                <a:ext uri="{FF2B5EF4-FFF2-40B4-BE49-F238E27FC236}">
                  <a16:creationId xmlns:a16="http://schemas.microsoft.com/office/drawing/2014/main" xmlns="" id="{AE43B86E-259D-4A93-8C04-89271FAE45AC}"/>
                </a:ext>
              </a:extLst>
            </p:cNvPr>
            <p:cNvSpPr/>
            <p:nvPr/>
          </p:nvSpPr>
          <p:spPr bwMode="auto">
            <a:xfrm>
              <a:off x="5210922" y="1767995"/>
              <a:ext cx="1304002" cy="1304002"/>
            </a:xfrm>
            <a:prstGeom prst="ellipse">
              <a:avLst/>
            </a:prstGeom>
            <a:solidFill>
              <a:srgbClr val="0275B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marL="0" marR="0" lvl="0" indent="0" algn="l" defTabSz="617251"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a:endParaRPr>
            </a:p>
          </p:txBody>
        </p:sp>
        <p:sp>
          <p:nvSpPr>
            <p:cNvPr id="53" name="Oval 52">
              <a:extLst>
                <a:ext uri="{FF2B5EF4-FFF2-40B4-BE49-F238E27FC236}">
                  <a16:creationId xmlns:a16="http://schemas.microsoft.com/office/drawing/2014/main" xmlns="" id="{FD9CA3C7-C8BB-415F-9205-9C99BA2D20A9}"/>
                </a:ext>
              </a:extLst>
            </p:cNvPr>
            <p:cNvSpPr/>
            <p:nvPr/>
          </p:nvSpPr>
          <p:spPr bwMode="auto">
            <a:xfrm>
              <a:off x="5314792" y="1871865"/>
              <a:ext cx="1096265" cy="1096265"/>
            </a:xfrm>
            <a:prstGeom prst="ellipse">
              <a:avLst/>
            </a:prstGeom>
            <a:gradFill flip="none" rotWithShape="1">
              <a:gsLst>
                <a:gs pos="77000">
                  <a:srgbClr val="DCDCDC"/>
                </a:gs>
                <a:gs pos="32000">
                  <a:sysClr val="window" lastClr="FFFFFF"/>
                </a:gs>
                <a:gs pos="100000">
                  <a:sysClr val="window" lastClr="FFFFFF">
                    <a:lumMod val="75000"/>
                  </a:sysClr>
                </a:gs>
              </a:gsLst>
              <a:path path="circle">
                <a:fillToRect l="50000" t="50000" r="50000" b="50000"/>
              </a:path>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marL="0" marR="0" lvl="0" indent="0" algn="l" defTabSz="617251"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a:endParaRPr>
            </a:p>
          </p:txBody>
        </p:sp>
      </p:grpSp>
      <p:sp>
        <p:nvSpPr>
          <p:cNvPr id="75" name="TextBox 50">
            <a:extLst>
              <a:ext uri="{FF2B5EF4-FFF2-40B4-BE49-F238E27FC236}">
                <a16:creationId xmlns:a16="http://schemas.microsoft.com/office/drawing/2014/main" xmlns="" id="{32083625-9DFC-4587-A63F-B55C1DB04080}"/>
              </a:ext>
            </a:extLst>
          </p:cNvPr>
          <p:cNvSpPr txBox="1">
            <a:spLocks noChangeArrowheads="1"/>
          </p:cNvSpPr>
          <p:nvPr/>
        </p:nvSpPr>
        <p:spPr bwMode="auto">
          <a:xfrm>
            <a:off x="6041178" y="2663466"/>
            <a:ext cx="1256966" cy="2568944"/>
          </a:xfrm>
          <a:prstGeom prst="rect">
            <a:avLst/>
          </a:prstGeom>
          <a:noFill/>
          <a:extLst/>
        </p:spPr>
        <p:txBody>
          <a:bodyPr lIns="0" tIns="0" rIns="0" bIns="0"/>
          <a:lstStyle>
            <a:defPPr>
              <a:defRPr lang="en-US"/>
            </a:defPPr>
            <a:lvl1pPr marL="171446" indent="-171446">
              <a:buFont typeface="Wingdings" panose="05000000000000000000" pitchFamily="2" charset="2"/>
              <a:buChar char="§"/>
              <a:defRPr sz="1050">
                <a:solidFill>
                  <a:schemeClr val="tx1">
                    <a:lumMod val="50000"/>
                  </a:schemeClr>
                </a:solidFill>
              </a:defRPr>
            </a:lvl1pPr>
          </a:lstStyle>
          <a:p>
            <a:pPr marL="0" marR="0" lvl="0" indent="0" algn="l" defTabSz="307640" rtl="0" eaLnBrk="1" fontAlgn="auto" latinLnBrk="0" hangingPunct="1">
              <a:lnSpc>
                <a:spcPct val="100000"/>
              </a:lnSpc>
              <a:spcBef>
                <a:spcPts val="608"/>
              </a:spcBef>
              <a:spcAft>
                <a:spcPts val="608"/>
              </a:spcAft>
              <a:buClrTx/>
              <a:buSzTx/>
              <a:buFont typeface="Wingdings" panose="05000000000000000000" pitchFamily="2" charset="2"/>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Medium"/>
              </a:rPr>
              <a:t>Automation Production</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GB"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Agile Design &amp; Build</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GB"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IT Configuration &amp; Infrastructure Setup</a:t>
            </a:r>
          </a:p>
          <a:p>
            <a:pPr marL="171446" marR="0" lvl="0" indent="-171446" algn="l" defTabSz="307640" rtl="0" eaLnBrk="1" fontAlgn="auto" latinLnBrk="0" hangingPunct="1">
              <a:lnSpc>
                <a:spcPct val="100000"/>
              </a:lnSpc>
              <a:spcBef>
                <a:spcPts val="608"/>
              </a:spcBef>
              <a:spcAft>
                <a:spcPts val="0"/>
              </a:spcAft>
              <a:buClrTx/>
              <a:buSzTx/>
              <a:buFont typeface="Wingdings" panose="05000000000000000000" pitchFamily="2" charset="2"/>
              <a:buChar char="§"/>
              <a:tabLst/>
              <a:defRPr/>
            </a:pPr>
            <a:r>
              <a:rPr kumimoji="0" lang="en-GB" sz="1200" b="0" i="0" u="none" strike="noStrike" kern="0" cap="none" spc="0" normalizeH="0" baseline="0" noProof="0" dirty="0">
                <a:ln>
                  <a:noFill/>
                </a:ln>
                <a:solidFill>
                  <a:prstClr val="black"/>
                </a:solidFill>
                <a:effectLst/>
                <a:uLnTx/>
                <a:uFillTx/>
                <a:latin typeface="Arial" panose="020B0604020202020204" pitchFamily="34" charset="0"/>
                <a:ea typeface="IBM Plex Sans" charset="0"/>
                <a:cs typeface="Arial" panose="020B0604020202020204" pitchFamily="34" charset="0"/>
                <a:sym typeface="Helvetica Neue Medium"/>
              </a:rPr>
              <a:t>Core Integration</a:t>
            </a:r>
          </a:p>
        </p:txBody>
      </p:sp>
      <p:pic>
        <p:nvPicPr>
          <p:cNvPr id="10270" name="Picture 24">
            <a:extLst>
              <a:ext uri="{FF2B5EF4-FFF2-40B4-BE49-F238E27FC236}">
                <a16:creationId xmlns:a16="http://schemas.microsoft.com/office/drawing/2014/main" xmlns="" id="{FE2DB971-03A0-4992-A85B-BD2CA85537EB}"/>
              </a:ext>
            </a:extLst>
          </p:cNvPr>
          <p:cNvPicPr>
            <a:picLocks noChangeAspect="1"/>
          </p:cNvPicPr>
          <p:nvPr/>
        </p:nvPicPr>
        <p:blipFill>
          <a:blip r:embed="rId7" cstate="print">
            <a:lum bright="-100000" contrast="-2000"/>
            <a:extLst>
              <a:ext uri="{28A0092B-C50C-407E-A947-70E740481C1C}">
                <a14:useLocalDpi xmlns:a14="http://schemas.microsoft.com/office/drawing/2010/main" val="0"/>
              </a:ext>
            </a:extLst>
          </a:blip>
          <a:srcRect l="26363" t="26198" r="48370" b="47479"/>
          <a:stretch>
            <a:fillRect/>
          </a:stretch>
        </p:blipFill>
        <p:spPr bwMode="auto">
          <a:xfrm>
            <a:off x="6494867" y="2101491"/>
            <a:ext cx="4619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54">
            <a:extLst>
              <a:ext uri="{FF2B5EF4-FFF2-40B4-BE49-F238E27FC236}">
                <a16:creationId xmlns:a16="http://schemas.microsoft.com/office/drawing/2014/main" xmlns="" id="{B4FFE3CE-CB2E-4D75-B860-A6E953CE20B2}"/>
              </a:ext>
            </a:extLst>
          </p:cNvPr>
          <p:cNvSpPr txBox="1"/>
          <p:nvPr/>
        </p:nvSpPr>
        <p:spPr>
          <a:xfrm>
            <a:off x="295481" y="-31657"/>
            <a:ext cx="11973637" cy="55045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defRPr sz="2430" b="1">
                <a:solidFill>
                  <a:srgbClr val="002060"/>
                </a:solidFill>
                <a:latin typeface="Arial" charset="0"/>
                <a:ea typeface="Arial" charset="0"/>
                <a:cs typeface="Arial"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sym typeface="Helvetica Neue Medium"/>
              </a:rPr>
              <a:t>Enterprise Automation – Think Big, Start Small, Expand Rapidly</a:t>
            </a:r>
          </a:p>
        </p:txBody>
      </p:sp>
      <p:sp>
        <p:nvSpPr>
          <p:cNvPr id="2" name="Slide Number Placeholder 1">
            <a:extLst>
              <a:ext uri="{FF2B5EF4-FFF2-40B4-BE49-F238E27FC236}">
                <a16:creationId xmlns:a16="http://schemas.microsoft.com/office/drawing/2014/main" xmlns="" id="{BC8A1CCD-A52A-4844-A03B-AF3E7AB42D53}"/>
              </a:ext>
            </a:extLst>
          </p:cNvPr>
          <p:cNvSpPr>
            <a:spLocks noGrp="1"/>
          </p:cNvSpPr>
          <p:nvPr>
            <p:ph type="sldNum" sz="quarter" idx="12"/>
          </p:nvPr>
        </p:nvSpPr>
        <p:spPr>
          <a:xfrm>
            <a:off x="8786870" y="64060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xmlns="" id="{61013713-78BB-413E-B003-1A9741E43B82}"/>
              </a:ext>
            </a:extLst>
          </p:cNvPr>
          <p:cNvSpPr/>
          <p:nvPr/>
        </p:nvSpPr>
        <p:spPr>
          <a:xfrm>
            <a:off x="10292904" y="2238683"/>
            <a:ext cx="1454227" cy="71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Cognitive Automation</a:t>
            </a:r>
          </a:p>
        </p:txBody>
      </p:sp>
      <p:sp>
        <p:nvSpPr>
          <p:cNvPr id="42" name="Rectangle 41">
            <a:extLst>
              <a:ext uri="{FF2B5EF4-FFF2-40B4-BE49-F238E27FC236}">
                <a16:creationId xmlns:a16="http://schemas.microsoft.com/office/drawing/2014/main" xmlns="" id="{DF36CE51-8203-44C3-84CB-8DC7A3C58E65}"/>
              </a:ext>
            </a:extLst>
          </p:cNvPr>
          <p:cNvSpPr/>
          <p:nvPr/>
        </p:nvSpPr>
        <p:spPr>
          <a:xfrm>
            <a:off x="10316266" y="3302397"/>
            <a:ext cx="1454227" cy="71151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 Automation</a:t>
            </a:r>
          </a:p>
        </p:txBody>
      </p:sp>
      <p:sp>
        <p:nvSpPr>
          <p:cNvPr id="43" name="Rectangle 42">
            <a:extLst>
              <a:ext uri="{FF2B5EF4-FFF2-40B4-BE49-F238E27FC236}">
                <a16:creationId xmlns:a16="http://schemas.microsoft.com/office/drawing/2014/main" xmlns="" id="{98F918E5-41A2-4D21-9452-36F0371BBEF5}"/>
              </a:ext>
            </a:extLst>
          </p:cNvPr>
          <p:cNvSpPr/>
          <p:nvPr/>
        </p:nvSpPr>
        <p:spPr>
          <a:xfrm>
            <a:off x="10320091" y="4366112"/>
            <a:ext cx="1454227" cy="71151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Automation</a:t>
            </a:r>
          </a:p>
        </p:txBody>
      </p:sp>
      <p:sp>
        <p:nvSpPr>
          <p:cNvPr id="45" name="TextBox 44">
            <a:extLst>
              <a:ext uri="{FF2B5EF4-FFF2-40B4-BE49-F238E27FC236}">
                <a16:creationId xmlns:a16="http://schemas.microsoft.com/office/drawing/2014/main" xmlns="" id="{C6B83494-1108-4899-AD29-CDE0F9664A6B}"/>
              </a:ext>
            </a:extLst>
          </p:cNvPr>
          <p:cNvSpPr txBox="1"/>
          <p:nvPr/>
        </p:nvSpPr>
        <p:spPr bwMode="auto">
          <a:xfrm rot="5400000">
            <a:off x="8328916" y="3550401"/>
            <a:ext cx="3200400" cy="238125"/>
          </a:xfrm>
          <a:prstGeom prst="rect">
            <a:avLst/>
          </a:prstGeom>
          <a:solidFill>
            <a:schemeClr val="accent4">
              <a:lumMod val="60000"/>
              <a:lumOff val="40000"/>
            </a:schemeClr>
          </a:solidFill>
          <a:ln>
            <a:noFill/>
          </a:ln>
        </p:spPr>
        <p:txBody>
          <a:bodyPr/>
          <a:lstStyle>
            <a:defPPr>
              <a:defRPr lang="en-US"/>
            </a:defPPr>
            <a:lvl1pPr algn="ctr" defTabSz="307640">
              <a:spcBef>
                <a:spcPts val="1012"/>
              </a:spcBef>
              <a:defRPr sz="1050" b="1" kern="0">
                <a:solidFill>
                  <a:srgbClr val="FFFFFF"/>
                </a:solidFill>
                <a:latin typeface="IBM Plex Sans" charset="0"/>
                <a:ea typeface="IBM Plex Sans" charset="0"/>
                <a:cs typeface="IBM Plex Sans" charset="0"/>
              </a:defRPr>
            </a:lvl1pPr>
          </a:lstStyle>
          <a:p>
            <a:pPr marL="0" marR="0" lvl="0" indent="0" algn="ctr" defTabSz="307640" rtl="0" eaLnBrk="1" fontAlgn="auto" latinLnBrk="0" hangingPunct="1">
              <a:lnSpc>
                <a:spcPct val="100000"/>
              </a:lnSpc>
              <a:spcBef>
                <a:spcPts val="1012"/>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Helvetica Neue Medium"/>
              </a:rPr>
              <a:t>Powered By</a:t>
            </a:r>
            <a:endPar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Helvetica"/>
            </a:endParaRPr>
          </a:p>
        </p:txBody>
      </p:sp>
    </p:spTree>
    <p:extLst>
      <p:ext uri="{BB962C8B-B14F-4D97-AF65-F5344CB8AC3E}">
        <p14:creationId xmlns:p14="http://schemas.microsoft.com/office/powerpoint/2010/main" val="2148966315"/>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88" y="0"/>
            <a:ext cx="4071939" cy="3427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29" name="Rectangle 28"/>
          <p:cNvSpPr/>
          <p:nvPr/>
        </p:nvSpPr>
        <p:spPr>
          <a:xfrm>
            <a:off x="6351" y="1998665"/>
            <a:ext cx="4064000" cy="14366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15" name="Rectangle 14"/>
          <p:cNvSpPr/>
          <p:nvPr/>
        </p:nvSpPr>
        <p:spPr>
          <a:xfrm>
            <a:off x="4054477" y="3422651"/>
            <a:ext cx="4060825" cy="3427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17" name="Rectangle 16"/>
          <p:cNvSpPr/>
          <p:nvPr/>
        </p:nvSpPr>
        <p:spPr>
          <a:xfrm>
            <a:off x="4068765" y="0"/>
            <a:ext cx="4060825" cy="34274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19" name="Rectangle 18"/>
          <p:cNvSpPr/>
          <p:nvPr/>
        </p:nvSpPr>
        <p:spPr>
          <a:xfrm>
            <a:off x="8120065" y="3422651"/>
            <a:ext cx="4071937" cy="34274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53255" name="TextBox 17"/>
          <p:cNvSpPr txBox="1">
            <a:spLocks noChangeArrowheads="1"/>
          </p:cNvSpPr>
          <p:nvPr/>
        </p:nvSpPr>
        <p:spPr bwMode="auto">
          <a:xfrm>
            <a:off x="38101" y="838200"/>
            <a:ext cx="39687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defTabSz="1219170" fontAlgn="base">
              <a:spcBef>
                <a:spcPct val="0"/>
              </a:spcBef>
              <a:spcAft>
                <a:spcPct val="0"/>
              </a:spcAft>
              <a:buClrTx/>
              <a:buNone/>
            </a:pPr>
            <a:r>
              <a:rPr lang="en-US" altLang="en-US" sz="1100" b="1" i="1">
                <a:solidFill>
                  <a:srgbClr val="000000"/>
                </a:solidFill>
                <a:latin typeface="IBM Plex Sans" panose="020B0503050000000000" pitchFamily="34" charset="0"/>
                <a:cs typeface="Arial" pitchFamily="34" charset="0"/>
              </a:rPr>
              <a:t>IBM helped the largest multinational bank in Southeast Asia with Enterprise Wide Process Automation</a:t>
            </a:r>
          </a:p>
        </p:txBody>
      </p:sp>
      <p:sp>
        <p:nvSpPr>
          <p:cNvPr id="53256" name="TextBox 34"/>
          <p:cNvSpPr txBox="1">
            <a:spLocks noChangeArrowheads="1"/>
          </p:cNvSpPr>
          <p:nvPr/>
        </p:nvSpPr>
        <p:spPr bwMode="auto">
          <a:xfrm>
            <a:off x="38100" y="1408114"/>
            <a:ext cx="40274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1219170" fontAlgn="base">
              <a:spcBef>
                <a:spcPct val="0"/>
              </a:spcBef>
              <a:spcAft>
                <a:spcPct val="0"/>
              </a:spcAft>
            </a:pPr>
            <a:r>
              <a:rPr lang="en-US" altLang="ja-JP" sz="1600" b="1">
                <a:solidFill>
                  <a:srgbClr val="000000"/>
                </a:solidFill>
                <a:latin typeface="IBM Plex Sans" panose="020B0503050000000000" pitchFamily="34" charset="0"/>
                <a:ea typeface="MS PGothic" panose="020B0600070205080204" pitchFamily="34" charset="-128"/>
                <a:cs typeface="Arial" pitchFamily="34" charset="0"/>
              </a:rPr>
              <a:t>Partnered with IBM for enterprise wide process automation</a:t>
            </a:r>
          </a:p>
        </p:txBody>
      </p:sp>
      <p:sp>
        <p:nvSpPr>
          <p:cNvPr id="53257" name="TextBox 19"/>
          <p:cNvSpPr txBox="1">
            <a:spLocks noChangeArrowheads="1"/>
          </p:cNvSpPr>
          <p:nvPr/>
        </p:nvSpPr>
        <p:spPr bwMode="auto">
          <a:xfrm>
            <a:off x="38100" y="2028826"/>
            <a:ext cx="192405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marL="378875" indent="-378875" defTabSz="1219170" fontAlgn="base">
              <a:spcBef>
                <a:spcPct val="0"/>
              </a:spcBef>
              <a:spcAft>
                <a:spcPts val="60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64% High cost to income ratio</a:t>
            </a:r>
          </a:p>
          <a:p>
            <a:pPr marL="378875" indent="-378875" defTabSz="1219170" fontAlgn="base">
              <a:spcBef>
                <a:spcPct val="0"/>
              </a:spcBef>
              <a:spcAft>
                <a:spcPts val="60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Improve CSat.</a:t>
            </a:r>
          </a:p>
          <a:p>
            <a:pPr marL="378875" indent="-378875" defTabSz="1219170" fontAlgn="base">
              <a:spcBef>
                <a:spcPct val="0"/>
              </a:spcBef>
              <a:spcAft>
                <a:spcPts val="60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Responsive to regulations</a:t>
            </a:r>
          </a:p>
        </p:txBody>
      </p:sp>
      <p:sp>
        <p:nvSpPr>
          <p:cNvPr id="53258" name="TextBox 14"/>
          <p:cNvSpPr txBox="1">
            <a:spLocks noChangeArrowheads="1"/>
          </p:cNvSpPr>
          <p:nvPr/>
        </p:nvSpPr>
        <p:spPr bwMode="auto">
          <a:xfrm>
            <a:off x="4064001" y="3554413"/>
            <a:ext cx="35258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defTabSz="1219170" fontAlgn="base">
              <a:spcBef>
                <a:spcPct val="0"/>
              </a:spcBef>
              <a:spcAft>
                <a:spcPct val="0"/>
              </a:spcAft>
              <a:buClrTx/>
              <a:buNone/>
            </a:pPr>
            <a:r>
              <a:rPr lang="en-US" altLang="en-US" sz="3200" b="1">
                <a:solidFill>
                  <a:srgbClr val="000000"/>
                </a:solidFill>
                <a:latin typeface="IBM Plex Sans" panose="020B0503050000000000" pitchFamily="34" charset="0"/>
                <a:cs typeface="Arial" pitchFamily="34" charset="0"/>
              </a:rPr>
              <a:t>Global Retailer</a:t>
            </a:r>
          </a:p>
        </p:txBody>
      </p:sp>
      <p:sp>
        <p:nvSpPr>
          <p:cNvPr id="30" name="Rectangle 29"/>
          <p:cNvSpPr/>
          <p:nvPr/>
        </p:nvSpPr>
        <p:spPr>
          <a:xfrm>
            <a:off x="4057651" y="5421314"/>
            <a:ext cx="4065588" cy="14366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6800" rIns="180000" anchor="ctr"/>
          <a:lstStyle/>
          <a:p>
            <a:pPr algn="ctr" defTabSz="1219170" fontAlgn="base">
              <a:spcBef>
                <a:spcPct val="0"/>
              </a:spcBef>
              <a:spcAft>
                <a:spcPct val="0"/>
              </a:spcAft>
              <a:defRPr/>
            </a:pPr>
            <a:endParaRPr lang="en-US" sz="2400" b="1">
              <a:solidFill>
                <a:prstClr val="white"/>
              </a:solidFill>
              <a:latin typeface="IBM Plex Sans" charset="0"/>
              <a:ea typeface="IBM Plex Sans" charset="0"/>
              <a:cs typeface="IBM Plex Sans" charset="0"/>
            </a:endParaRPr>
          </a:p>
        </p:txBody>
      </p:sp>
      <p:sp>
        <p:nvSpPr>
          <p:cNvPr id="31" name="Rectangle 30"/>
          <p:cNvSpPr/>
          <p:nvPr/>
        </p:nvSpPr>
        <p:spPr>
          <a:xfrm>
            <a:off x="4068763" y="1998665"/>
            <a:ext cx="4064000" cy="14366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32" name="Rectangle 31"/>
          <p:cNvSpPr/>
          <p:nvPr/>
        </p:nvSpPr>
        <p:spPr>
          <a:xfrm>
            <a:off x="8128000" y="5421314"/>
            <a:ext cx="4064000" cy="14366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6800" rIns="180000" anchor="ctr"/>
          <a:lstStyle/>
          <a:p>
            <a:pPr defTabSz="1219170" fontAlgn="base">
              <a:spcBef>
                <a:spcPct val="0"/>
              </a:spcBef>
              <a:spcAft>
                <a:spcPct val="0"/>
              </a:spcAft>
              <a:defRPr/>
            </a:pPr>
            <a:endParaRPr lang="en-US" sz="2400" b="1">
              <a:solidFill>
                <a:prstClr val="white"/>
              </a:solidFill>
              <a:latin typeface="IBM Plex Sans" charset="0"/>
              <a:ea typeface="IBM Plex Sans" charset="0"/>
              <a:cs typeface="IBM Plex Sans" charset="0"/>
            </a:endParaRPr>
          </a:p>
        </p:txBody>
      </p:sp>
      <p:pic>
        <p:nvPicPr>
          <p:cNvPr id="5326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35949" y="3636963"/>
            <a:ext cx="1289051"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3" name="TextBox 14"/>
          <p:cNvSpPr txBox="1">
            <a:spLocks noChangeArrowheads="1"/>
          </p:cNvSpPr>
          <p:nvPr/>
        </p:nvSpPr>
        <p:spPr bwMode="auto">
          <a:xfrm>
            <a:off x="9582151" y="3549651"/>
            <a:ext cx="2489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defTabSz="1219170" fontAlgn="base">
              <a:spcBef>
                <a:spcPct val="0"/>
              </a:spcBef>
              <a:spcAft>
                <a:spcPct val="0"/>
              </a:spcAft>
              <a:buClrTx/>
              <a:buNone/>
            </a:pPr>
            <a:r>
              <a:rPr lang="en-US" altLang="en-US" sz="3200" b="1">
                <a:solidFill>
                  <a:srgbClr val="000000"/>
                </a:solidFill>
                <a:latin typeface="IBM Plex Sans" panose="020B0503050000000000" pitchFamily="34" charset="0"/>
                <a:cs typeface="Arial" pitchFamily="34" charset="0"/>
              </a:rPr>
              <a:t>nPower</a:t>
            </a:r>
            <a:endParaRPr lang="en-US" altLang="en-US" sz="1800" b="1">
              <a:solidFill>
                <a:srgbClr val="000000"/>
              </a:solidFill>
              <a:latin typeface="IBM Plex Sans" panose="020B0503050000000000" pitchFamily="34" charset="0"/>
              <a:cs typeface="Arial" pitchFamily="34" charset="0"/>
            </a:endParaRPr>
          </a:p>
        </p:txBody>
      </p:sp>
      <p:sp>
        <p:nvSpPr>
          <p:cNvPr id="41" name="Rectangle 40"/>
          <p:cNvSpPr/>
          <p:nvPr/>
        </p:nvSpPr>
        <p:spPr>
          <a:xfrm>
            <a:off x="8124826" y="0"/>
            <a:ext cx="4060825" cy="3427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42" name="Rectangle 41"/>
          <p:cNvSpPr/>
          <p:nvPr/>
        </p:nvSpPr>
        <p:spPr>
          <a:xfrm>
            <a:off x="8124825" y="1998665"/>
            <a:ext cx="4064000" cy="14366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53266" name="TextBox 19"/>
          <p:cNvSpPr txBox="1">
            <a:spLocks noChangeArrowheads="1"/>
          </p:cNvSpPr>
          <p:nvPr/>
        </p:nvSpPr>
        <p:spPr bwMode="auto">
          <a:xfrm>
            <a:off x="8189914" y="1408114"/>
            <a:ext cx="39941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1219170" fontAlgn="base">
              <a:spcBef>
                <a:spcPct val="0"/>
              </a:spcBef>
              <a:spcAft>
                <a:spcPct val="0"/>
              </a:spcAft>
            </a:pPr>
            <a:r>
              <a:rPr lang="en-US" altLang="ja-JP" sz="1600" b="1">
                <a:solidFill>
                  <a:srgbClr val="000000"/>
                </a:solidFill>
                <a:latin typeface="IBM Plex Sans" panose="020B0503050000000000" pitchFamily="34" charset="0"/>
                <a:ea typeface="MS PGothic" panose="020B0600070205080204" pitchFamily="34" charset="-128"/>
                <a:cs typeface="Arial" pitchFamily="34" charset="0"/>
              </a:rPr>
              <a:t>Partnered with IBM to transform IT Service Management</a:t>
            </a:r>
          </a:p>
        </p:txBody>
      </p:sp>
      <p:sp>
        <p:nvSpPr>
          <p:cNvPr id="53267" name="TextBox 15"/>
          <p:cNvSpPr txBox="1">
            <a:spLocks noChangeArrowheads="1"/>
          </p:cNvSpPr>
          <p:nvPr/>
        </p:nvSpPr>
        <p:spPr bwMode="auto">
          <a:xfrm>
            <a:off x="8189914" y="838202"/>
            <a:ext cx="39941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defTabSz="1219170" fontAlgn="base">
              <a:spcBef>
                <a:spcPct val="0"/>
              </a:spcBef>
              <a:spcAft>
                <a:spcPct val="0"/>
              </a:spcAft>
              <a:buClrTx/>
              <a:buNone/>
            </a:pPr>
            <a:r>
              <a:rPr lang="en-US" altLang="en-US" sz="1100" b="1" i="1">
                <a:solidFill>
                  <a:srgbClr val="000000"/>
                </a:solidFill>
                <a:latin typeface="IBM Plex Sans" panose="020B0503050000000000" pitchFamily="34" charset="0"/>
                <a:cs typeface="Arial" pitchFamily="34" charset="0"/>
              </a:rPr>
              <a:t>Largest container ship and supply vessel operator in the world</a:t>
            </a:r>
            <a:endParaRPr lang="en-US" altLang="en-US" b="1" i="1">
              <a:solidFill>
                <a:srgbClr val="000000"/>
              </a:solidFill>
              <a:latin typeface="IBM Plex Sans" panose="020B0503050000000000" pitchFamily="34" charset="0"/>
              <a:cs typeface="Arial" pitchFamily="34" charset="0"/>
            </a:endParaRPr>
          </a:p>
        </p:txBody>
      </p:sp>
      <p:sp>
        <p:nvSpPr>
          <p:cNvPr id="53268" name="TextBox 16"/>
          <p:cNvSpPr txBox="1">
            <a:spLocks noChangeArrowheads="1"/>
          </p:cNvSpPr>
          <p:nvPr/>
        </p:nvSpPr>
        <p:spPr bwMode="auto">
          <a:xfrm>
            <a:off x="8189914" y="2028826"/>
            <a:ext cx="20462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400+ Applications</a:t>
            </a:r>
          </a:p>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500+ AMS Team </a:t>
            </a:r>
          </a:p>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150+ Technologies</a:t>
            </a:r>
          </a:p>
        </p:txBody>
      </p:sp>
      <p:sp>
        <p:nvSpPr>
          <p:cNvPr id="53269" name="TextBox 14"/>
          <p:cNvSpPr txBox="1">
            <a:spLocks noChangeArrowheads="1"/>
          </p:cNvSpPr>
          <p:nvPr/>
        </p:nvSpPr>
        <p:spPr bwMode="auto">
          <a:xfrm>
            <a:off x="8961439" y="150814"/>
            <a:ext cx="26177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defTabSz="1219170" fontAlgn="base">
              <a:spcBef>
                <a:spcPct val="0"/>
              </a:spcBef>
              <a:spcAft>
                <a:spcPct val="0"/>
              </a:spcAft>
              <a:buClrTx/>
              <a:buNone/>
            </a:pPr>
            <a:r>
              <a:rPr lang="en-US" altLang="en-US" sz="3200" b="1">
                <a:solidFill>
                  <a:srgbClr val="000000"/>
                </a:solidFill>
                <a:latin typeface="IBM Plex Sans" panose="020B0503050000000000" pitchFamily="34" charset="0"/>
                <a:cs typeface="Arial" pitchFamily="34" charset="0"/>
              </a:rPr>
              <a:t>Maersk</a:t>
            </a:r>
            <a:endParaRPr lang="en-US" altLang="en-US" sz="1800" b="1">
              <a:solidFill>
                <a:srgbClr val="000000"/>
              </a:solidFill>
              <a:latin typeface="IBM Plex Sans" panose="020B0503050000000000" pitchFamily="34" charset="0"/>
              <a:cs typeface="Arial" pitchFamily="34" charset="0"/>
            </a:endParaRPr>
          </a:p>
        </p:txBody>
      </p:sp>
      <p:pic>
        <p:nvPicPr>
          <p:cNvPr id="53270"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47039" y="100013"/>
            <a:ext cx="10033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71" name="TextBox 17"/>
          <p:cNvSpPr txBox="1">
            <a:spLocks noChangeArrowheads="1"/>
          </p:cNvSpPr>
          <p:nvPr/>
        </p:nvSpPr>
        <p:spPr bwMode="auto">
          <a:xfrm>
            <a:off x="4156076" y="838201"/>
            <a:ext cx="389096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defTabSz="1219170" fontAlgn="base">
              <a:spcBef>
                <a:spcPct val="0"/>
              </a:spcBef>
              <a:spcAft>
                <a:spcPct val="0"/>
              </a:spcAft>
              <a:buClrTx/>
              <a:buNone/>
            </a:pPr>
            <a:r>
              <a:rPr lang="en-US" altLang="en-US" sz="1100" b="1" i="1">
                <a:solidFill>
                  <a:srgbClr val="000000"/>
                </a:solidFill>
                <a:latin typeface="IBM Plex Sans" panose="020B0503050000000000" pitchFamily="34" charset="0"/>
                <a:cs typeface="Arial" pitchFamily="34" charset="0"/>
              </a:rPr>
              <a:t>British-Dutch transnational consumer goods company. Its products include food, beverages, cleaning agents and personal care products.</a:t>
            </a:r>
          </a:p>
        </p:txBody>
      </p:sp>
      <p:sp>
        <p:nvSpPr>
          <p:cNvPr id="53272" name="TextBox 48"/>
          <p:cNvSpPr txBox="1">
            <a:spLocks noChangeArrowheads="1"/>
          </p:cNvSpPr>
          <p:nvPr/>
        </p:nvSpPr>
        <p:spPr bwMode="auto">
          <a:xfrm>
            <a:off x="4156076" y="1408114"/>
            <a:ext cx="39862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1219170" fontAlgn="base">
              <a:spcBef>
                <a:spcPct val="0"/>
              </a:spcBef>
              <a:spcAft>
                <a:spcPct val="0"/>
              </a:spcAft>
            </a:pPr>
            <a:r>
              <a:rPr lang="en-US" altLang="ja-JP" sz="1600" b="1">
                <a:solidFill>
                  <a:srgbClr val="000000"/>
                </a:solidFill>
                <a:latin typeface="IBM Plex Sans" panose="020B0503050000000000" pitchFamily="34" charset="0"/>
                <a:ea typeface="MS PGothic" panose="020B0600070205080204" pitchFamily="34" charset="-128"/>
                <a:cs typeface="Arial" pitchFamily="34" charset="0"/>
              </a:rPr>
              <a:t>Partnered with IBM to co-create automation CoE</a:t>
            </a:r>
          </a:p>
        </p:txBody>
      </p:sp>
      <p:sp>
        <p:nvSpPr>
          <p:cNvPr id="53273" name="TextBox 22"/>
          <p:cNvSpPr txBox="1">
            <a:spLocks noChangeArrowheads="1"/>
          </p:cNvSpPr>
          <p:nvPr/>
        </p:nvSpPr>
        <p:spPr bwMode="auto">
          <a:xfrm>
            <a:off x="4051300" y="2028826"/>
            <a:ext cx="19653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0013" indent="-100013">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marL="133347" indent="-133347" defTabSz="1219170" fontAlgn="base">
              <a:spcBef>
                <a:spcPct val="0"/>
              </a:spcBef>
              <a:spcAft>
                <a:spcPts val="60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100+ Processes deployed</a:t>
            </a:r>
          </a:p>
          <a:p>
            <a:pPr marL="133347" indent="-133347" defTabSz="1219170" fontAlgn="base">
              <a:spcBef>
                <a:spcPct val="0"/>
              </a:spcBef>
              <a:spcAft>
                <a:spcPts val="60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23+ FTE saved</a:t>
            </a:r>
          </a:p>
          <a:p>
            <a:pPr marL="133347" indent="-133347" defTabSz="1219170" fontAlgn="base">
              <a:spcBef>
                <a:spcPct val="0"/>
              </a:spcBef>
              <a:spcAft>
                <a:spcPts val="60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54+ Systems connected</a:t>
            </a:r>
          </a:p>
        </p:txBody>
      </p:sp>
      <p:sp>
        <p:nvSpPr>
          <p:cNvPr id="51" name="Rectangle 50"/>
          <p:cNvSpPr/>
          <p:nvPr/>
        </p:nvSpPr>
        <p:spPr>
          <a:xfrm>
            <a:off x="-1588" y="3435351"/>
            <a:ext cx="4071939" cy="34274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52" name="Rectangle 51"/>
          <p:cNvSpPr/>
          <p:nvPr/>
        </p:nvSpPr>
        <p:spPr>
          <a:xfrm>
            <a:off x="4764" y="5426075"/>
            <a:ext cx="4065587" cy="14366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pic>
        <p:nvPicPr>
          <p:cNvPr id="53276"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00" y="3506789"/>
            <a:ext cx="984251" cy="66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77" name="TextBox 53"/>
          <p:cNvSpPr txBox="1">
            <a:spLocks noChangeArrowheads="1"/>
          </p:cNvSpPr>
          <p:nvPr/>
        </p:nvSpPr>
        <p:spPr bwMode="auto">
          <a:xfrm>
            <a:off x="823913" y="3648075"/>
            <a:ext cx="3135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defTabSz="1219170" fontAlgn="base">
              <a:spcBef>
                <a:spcPct val="0"/>
              </a:spcBef>
              <a:spcAft>
                <a:spcPct val="0"/>
              </a:spcAft>
              <a:buClrTx/>
              <a:buNone/>
            </a:pPr>
            <a:r>
              <a:rPr lang="en-US" altLang="en-US" sz="2400" b="1">
                <a:solidFill>
                  <a:srgbClr val="000000"/>
                </a:solidFill>
                <a:latin typeface="IBM Plex Sans" panose="020B0503050000000000" pitchFamily="34" charset="0"/>
                <a:cs typeface="Arial" pitchFamily="34" charset="0"/>
              </a:rPr>
              <a:t>AmerisourceBergen</a:t>
            </a:r>
          </a:p>
        </p:txBody>
      </p:sp>
      <p:sp>
        <p:nvSpPr>
          <p:cNvPr id="53278" name="TextBox 22"/>
          <p:cNvSpPr txBox="1">
            <a:spLocks noChangeArrowheads="1"/>
          </p:cNvSpPr>
          <p:nvPr/>
        </p:nvSpPr>
        <p:spPr bwMode="auto">
          <a:xfrm>
            <a:off x="81147" y="4318193"/>
            <a:ext cx="40370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defTabSz="1219170" fontAlgn="base">
              <a:spcBef>
                <a:spcPct val="0"/>
              </a:spcBef>
              <a:spcAft>
                <a:spcPct val="0"/>
              </a:spcAft>
              <a:buClrTx/>
              <a:buNone/>
            </a:pPr>
            <a:r>
              <a:rPr lang="en-US" altLang="en-US" sz="1100" b="1" i="1" dirty="0">
                <a:solidFill>
                  <a:srgbClr val="000000"/>
                </a:solidFill>
                <a:latin typeface="IBM Plex Sans" panose="020B0503050000000000" pitchFamily="34" charset="0"/>
                <a:cs typeface="Arial" pitchFamily="34" charset="0"/>
              </a:rPr>
              <a:t>One of the world's largest pharmaceutical distribution/services companies</a:t>
            </a:r>
          </a:p>
        </p:txBody>
      </p:sp>
      <p:sp>
        <p:nvSpPr>
          <p:cNvPr id="53279" name="TextBox 29"/>
          <p:cNvSpPr txBox="1">
            <a:spLocks noChangeArrowheads="1"/>
          </p:cNvSpPr>
          <p:nvPr/>
        </p:nvSpPr>
        <p:spPr bwMode="auto">
          <a:xfrm>
            <a:off x="38100" y="4843465"/>
            <a:ext cx="40116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1219170" fontAlgn="base">
              <a:spcBef>
                <a:spcPct val="0"/>
              </a:spcBef>
              <a:spcAft>
                <a:spcPct val="0"/>
              </a:spcAft>
            </a:pPr>
            <a:r>
              <a:rPr lang="en-US" altLang="ja-JP" sz="1600" b="1" dirty="0">
                <a:solidFill>
                  <a:srgbClr val="000000"/>
                </a:solidFill>
                <a:latin typeface="IBM Plex Sans" panose="020B0503050000000000" pitchFamily="34" charset="0"/>
                <a:ea typeface="MS PGothic" panose="020B0600070205080204" pitchFamily="34" charset="-128"/>
                <a:cs typeface="Arial" pitchFamily="34" charset="0"/>
              </a:rPr>
              <a:t>Partnered with IBM to automate ERP Service</a:t>
            </a:r>
          </a:p>
        </p:txBody>
      </p:sp>
      <p:sp>
        <p:nvSpPr>
          <p:cNvPr id="53280" name="TextBox 29"/>
          <p:cNvSpPr txBox="1">
            <a:spLocks noChangeArrowheads="1"/>
          </p:cNvSpPr>
          <p:nvPr/>
        </p:nvSpPr>
        <p:spPr bwMode="auto">
          <a:xfrm>
            <a:off x="38101" y="5472114"/>
            <a:ext cx="20177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100 TB of SAP instance </a:t>
            </a:r>
          </a:p>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2000+ Custom Objects </a:t>
            </a:r>
          </a:p>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13000+ Test Scripts</a:t>
            </a:r>
          </a:p>
        </p:txBody>
      </p:sp>
      <p:sp>
        <p:nvSpPr>
          <p:cNvPr id="53281" name="TextBox 4"/>
          <p:cNvSpPr txBox="1">
            <a:spLocks noChangeArrowheads="1"/>
          </p:cNvSpPr>
          <p:nvPr/>
        </p:nvSpPr>
        <p:spPr bwMode="auto">
          <a:xfrm>
            <a:off x="674688" y="127000"/>
            <a:ext cx="26209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algn="ctr" defTabSz="1219170" fontAlgn="base">
              <a:spcBef>
                <a:spcPct val="0"/>
              </a:spcBef>
              <a:spcAft>
                <a:spcPct val="0"/>
              </a:spcAft>
              <a:buClrTx/>
              <a:buNone/>
            </a:pPr>
            <a:r>
              <a:rPr lang="en-US" altLang="en-US" sz="3200" b="1">
                <a:solidFill>
                  <a:srgbClr val="000000"/>
                </a:solidFill>
                <a:latin typeface="IBM Plex Sans" panose="020B0503050000000000" pitchFamily="34" charset="0"/>
                <a:cs typeface="Arial" pitchFamily="34" charset="0"/>
              </a:rPr>
              <a:t>DBS Bank</a:t>
            </a:r>
            <a:endParaRPr lang="en-US" altLang="en-US" sz="1800" b="1">
              <a:solidFill>
                <a:srgbClr val="000000"/>
              </a:solidFill>
              <a:latin typeface="IBM Plex Sans" panose="020B0503050000000000" pitchFamily="34" charset="0"/>
              <a:cs typeface="Arial" pitchFamily="34" charset="0"/>
            </a:endParaRPr>
          </a:p>
        </p:txBody>
      </p:sp>
      <p:pic>
        <p:nvPicPr>
          <p:cNvPr id="53282"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488" y="1"/>
            <a:ext cx="812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83" name="TextBox 4"/>
          <p:cNvSpPr txBox="1">
            <a:spLocks noChangeArrowheads="1"/>
          </p:cNvSpPr>
          <p:nvPr/>
        </p:nvSpPr>
        <p:spPr bwMode="auto">
          <a:xfrm>
            <a:off x="4632325" y="130177"/>
            <a:ext cx="26209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algn="ctr" defTabSz="1219170" fontAlgn="base">
              <a:spcBef>
                <a:spcPct val="0"/>
              </a:spcBef>
              <a:spcAft>
                <a:spcPct val="0"/>
              </a:spcAft>
              <a:buClrTx/>
              <a:buNone/>
            </a:pPr>
            <a:r>
              <a:rPr lang="en-US" altLang="en-US" sz="3200" b="1">
                <a:solidFill>
                  <a:srgbClr val="000000"/>
                </a:solidFill>
                <a:latin typeface="IBM Plex Sans" panose="020B0503050000000000" pitchFamily="34" charset="0"/>
                <a:cs typeface="Arial" pitchFamily="34" charset="0"/>
              </a:rPr>
              <a:t>Unilever</a:t>
            </a:r>
            <a:endParaRPr lang="en-US" altLang="en-US" sz="1800" b="1">
              <a:solidFill>
                <a:srgbClr val="000000"/>
              </a:solidFill>
              <a:latin typeface="IBM Plex Sans" panose="020B0503050000000000" pitchFamily="34" charset="0"/>
              <a:cs typeface="Arial" pitchFamily="34" charset="0"/>
            </a:endParaRPr>
          </a:p>
        </p:txBody>
      </p:sp>
      <p:pic>
        <p:nvPicPr>
          <p:cNvPr id="53284" name="Picture 2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22739" y="90488"/>
            <a:ext cx="8890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85" name="TextBox 22"/>
          <p:cNvSpPr txBox="1">
            <a:spLocks noChangeArrowheads="1"/>
          </p:cNvSpPr>
          <p:nvPr/>
        </p:nvSpPr>
        <p:spPr bwMode="auto">
          <a:xfrm>
            <a:off x="4106865" y="4273551"/>
            <a:ext cx="4035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defTabSz="1219170" fontAlgn="base">
              <a:spcBef>
                <a:spcPct val="0"/>
              </a:spcBef>
              <a:spcAft>
                <a:spcPct val="0"/>
              </a:spcAft>
              <a:buClrTx/>
              <a:buNone/>
            </a:pPr>
            <a:r>
              <a:rPr lang="en-US" altLang="en-US" sz="1100" b="1" i="1">
                <a:solidFill>
                  <a:srgbClr val="000000"/>
                </a:solidFill>
                <a:latin typeface="IBM Plex Sans" panose="020B0503050000000000" pitchFamily="34" charset="0"/>
                <a:cs typeface="Arial" pitchFamily="34" charset="0"/>
              </a:rPr>
              <a:t>IBM helped one of the world’s largest retailers to improve pharmacy operations through Cognitive Automation  </a:t>
            </a:r>
          </a:p>
        </p:txBody>
      </p:sp>
      <p:sp>
        <p:nvSpPr>
          <p:cNvPr id="53286" name="TextBox 29"/>
          <p:cNvSpPr txBox="1">
            <a:spLocks noChangeArrowheads="1"/>
          </p:cNvSpPr>
          <p:nvPr/>
        </p:nvSpPr>
        <p:spPr bwMode="auto">
          <a:xfrm>
            <a:off x="4111626" y="4843465"/>
            <a:ext cx="40116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1219170" fontAlgn="base">
              <a:spcBef>
                <a:spcPct val="0"/>
              </a:spcBef>
              <a:spcAft>
                <a:spcPct val="0"/>
              </a:spcAft>
            </a:pPr>
            <a:r>
              <a:rPr lang="en-US" altLang="ja-JP" sz="1600" b="1">
                <a:solidFill>
                  <a:srgbClr val="000000"/>
                </a:solidFill>
                <a:latin typeface="IBM Plex Sans" panose="020B0503050000000000" pitchFamily="34" charset="0"/>
                <a:ea typeface="MS PGothic" panose="020B0600070205080204" pitchFamily="34" charset="-128"/>
                <a:cs typeface="Arial" pitchFamily="34" charset="0"/>
              </a:rPr>
              <a:t>Partnered with IBM to automate pharmacy helpdesk operations</a:t>
            </a:r>
          </a:p>
        </p:txBody>
      </p:sp>
      <p:sp>
        <p:nvSpPr>
          <p:cNvPr id="53287" name="TextBox 29"/>
          <p:cNvSpPr txBox="1">
            <a:spLocks noChangeArrowheads="1"/>
          </p:cNvSpPr>
          <p:nvPr/>
        </p:nvSpPr>
        <p:spPr bwMode="auto">
          <a:xfrm>
            <a:off x="4076701" y="5461002"/>
            <a:ext cx="3238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80% decrease in  L1 Service Desk call</a:t>
            </a:r>
          </a:p>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2 mins to resolve blocked prescriptions issue instead of hours</a:t>
            </a:r>
          </a:p>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40% tickets resolved automatically</a:t>
            </a:r>
          </a:p>
        </p:txBody>
      </p:sp>
      <p:sp>
        <p:nvSpPr>
          <p:cNvPr id="53288" name="TextBox 57"/>
          <p:cNvSpPr txBox="1">
            <a:spLocks noChangeArrowheads="1"/>
          </p:cNvSpPr>
          <p:nvPr/>
        </p:nvSpPr>
        <p:spPr bwMode="auto">
          <a:xfrm>
            <a:off x="8159751" y="4281490"/>
            <a:ext cx="4003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defTabSz="1219170" fontAlgn="base">
              <a:spcBef>
                <a:spcPct val="0"/>
              </a:spcBef>
              <a:spcAft>
                <a:spcPct val="0"/>
              </a:spcAft>
              <a:buClrTx/>
              <a:buNone/>
            </a:pPr>
            <a:r>
              <a:rPr lang="en-US" altLang="en-US" sz="1100" b="1" i="1">
                <a:solidFill>
                  <a:srgbClr val="000000"/>
                </a:solidFill>
                <a:latin typeface="IBM Plex Sans" panose="020B0503050000000000" pitchFamily="34" charset="0"/>
                <a:cs typeface="Arial" pitchFamily="34" charset="0"/>
              </a:rPr>
              <a:t>One of the leading energy suppliers for UK </a:t>
            </a:r>
          </a:p>
        </p:txBody>
      </p:sp>
      <p:sp>
        <p:nvSpPr>
          <p:cNvPr id="53289" name="TextBox 29"/>
          <p:cNvSpPr txBox="1">
            <a:spLocks noChangeArrowheads="1"/>
          </p:cNvSpPr>
          <p:nvPr/>
        </p:nvSpPr>
        <p:spPr bwMode="auto">
          <a:xfrm>
            <a:off x="8154988" y="4843465"/>
            <a:ext cx="4013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1219170" fontAlgn="base">
              <a:spcBef>
                <a:spcPct val="0"/>
              </a:spcBef>
              <a:spcAft>
                <a:spcPct val="0"/>
              </a:spcAft>
            </a:pPr>
            <a:r>
              <a:rPr lang="en-US" altLang="ja-JP" sz="1600" b="1">
                <a:solidFill>
                  <a:srgbClr val="000000"/>
                </a:solidFill>
                <a:latin typeface="IBM Plex Sans" panose="020B0503050000000000" pitchFamily="34" charset="0"/>
                <a:ea typeface="MS PGothic" panose="020B0600070205080204" pitchFamily="34" charset="-128"/>
                <a:cs typeface="Arial" pitchFamily="34" charset="0"/>
              </a:rPr>
              <a:t>Partnered with IBM to </a:t>
            </a:r>
            <a:r>
              <a:rPr lang="en-US" altLang="en-US" sz="1600" b="1">
                <a:solidFill>
                  <a:srgbClr val="000000"/>
                </a:solidFill>
                <a:latin typeface="IBM Plex Sans" panose="020B0503050000000000" pitchFamily="34" charset="0"/>
                <a:ea typeface="IBM Plex Sans" panose="020B0503050000000000" pitchFamily="34" charset="0"/>
                <a:cs typeface="IBM Plex Sans" panose="020B0503050000000000" pitchFamily="34" charset="0"/>
              </a:rPr>
              <a:t>build Robotic automation to reduce IT Operation cost</a:t>
            </a:r>
            <a:endParaRPr lang="en-US" altLang="ja-JP" sz="1600" b="1">
              <a:solidFill>
                <a:srgbClr val="000000"/>
              </a:solidFill>
              <a:latin typeface="IBM Plex Sans" panose="020B0503050000000000" pitchFamily="34" charset="0"/>
              <a:ea typeface="MS PGothic" panose="020B0600070205080204" pitchFamily="34" charset="-128"/>
              <a:cs typeface="Arial" pitchFamily="34" charset="0"/>
            </a:endParaRPr>
          </a:p>
        </p:txBody>
      </p:sp>
      <p:sp>
        <p:nvSpPr>
          <p:cNvPr id="53290" name="TextBox 29"/>
          <p:cNvSpPr txBox="1">
            <a:spLocks noChangeArrowheads="1"/>
          </p:cNvSpPr>
          <p:nvPr/>
        </p:nvSpPr>
        <p:spPr bwMode="auto">
          <a:xfrm>
            <a:off x="8129590" y="5472114"/>
            <a:ext cx="22240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ts val="513"/>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spcBef>
                <a:spcPts val="513"/>
              </a:spcBef>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ts val="513"/>
              </a:spcBef>
              <a:buClr>
                <a:schemeClr val="tx1"/>
              </a:buClr>
              <a:buChar char="•"/>
              <a:defRPr sz="21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1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2100">
                <a:solidFill>
                  <a:schemeClr val="bg1"/>
                </a:solidFill>
                <a:latin typeface="Arial" panose="020B0604020202020204" pitchFamily="34" charset="0"/>
                <a:ea typeface="MS PGothic" panose="020B0600070205080204" pitchFamily="34" charset="-128"/>
              </a:defRPr>
            </a:lvl9pPr>
          </a:lstStyle>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17 Process Automated</a:t>
            </a:r>
          </a:p>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100% Audit Accuracy </a:t>
            </a:r>
          </a:p>
          <a:p>
            <a:pPr marL="378875" indent="-378875" defTabSz="1219170" fontAlgn="base">
              <a:spcBef>
                <a:spcPct val="0"/>
              </a:spcBef>
              <a:spcAft>
                <a:spcPct val="0"/>
              </a:spcAft>
              <a:buClrTx/>
              <a:buFont typeface="Arial" panose="020B0604020202020204" pitchFamily="34" charset="0"/>
              <a:buChar char="•"/>
            </a:pPr>
            <a:r>
              <a:rPr lang="en-US" altLang="en-US" sz="1200" b="1">
                <a:solidFill>
                  <a:srgbClr val="FFFFFF"/>
                </a:solidFill>
                <a:latin typeface="IBM Plex Sans" panose="020B0503050000000000" pitchFamily="34" charset="0"/>
                <a:cs typeface="Arial" pitchFamily="34" charset="0"/>
              </a:rPr>
              <a:t>60% Process Time Saving</a:t>
            </a:r>
          </a:p>
        </p:txBody>
      </p:sp>
      <p:sp>
        <p:nvSpPr>
          <p:cNvPr id="65" name="Rectangle 64">
            <a:hlinkClick r:id="rId8" action="ppaction://hlinksldjump"/>
          </p:cNvPr>
          <p:cNvSpPr/>
          <p:nvPr/>
        </p:nvSpPr>
        <p:spPr>
          <a:xfrm>
            <a:off x="4175126" y="76200"/>
            <a:ext cx="3821113" cy="3275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66" name="Rectangle 65">
            <a:hlinkClick r:id="rId8" action="ppaction://hlinksldjump"/>
          </p:cNvPr>
          <p:cNvSpPr/>
          <p:nvPr/>
        </p:nvSpPr>
        <p:spPr>
          <a:xfrm>
            <a:off x="8193088" y="106365"/>
            <a:ext cx="3821112" cy="3228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70" name="Rectangle 69">
            <a:hlinkClick r:id="" action="ppaction://noaction"/>
          </p:cNvPr>
          <p:cNvSpPr/>
          <p:nvPr/>
        </p:nvSpPr>
        <p:spPr>
          <a:xfrm>
            <a:off x="8167688" y="3552826"/>
            <a:ext cx="3821112" cy="3228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67" name="Rectangle 66">
            <a:hlinkClick r:id="" action="ppaction://noaction"/>
          </p:cNvPr>
          <p:cNvSpPr/>
          <p:nvPr/>
        </p:nvSpPr>
        <p:spPr>
          <a:xfrm>
            <a:off x="98426" y="85726"/>
            <a:ext cx="3821113" cy="3228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endParaRPr lang="en-US" sz="2400" b="1">
              <a:solidFill>
                <a:prstClr val="white"/>
              </a:solidFill>
              <a:latin typeface="Calibri" panose="020F0502020204030204"/>
            </a:endParaRPr>
          </a:p>
        </p:txBody>
      </p:sp>
      <p:sp>
        <p:nvSpPr>
          <p:cNvPr id="53297" name="TextBox 35"/>
          <p:cNvSpPr txBox="1">
            <a:spLocks noChangeArrowheads="1"/>
          </p:cNvSpPr>
          <p:nvPr/>
        </p:nvSpPr>
        <p:spPr bwMode="auto">
          <a:xfrm>
            <a:off x="1795464" y="2028826"/>
            <a:ext cx="23066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0013" indent="-10001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200+ Optimized Cust. Journeys </a:t>
            </a:r>
          </a:p>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40-50% TAT faster</a:t>
            </a:r>
          </a:p>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$4M + savings in incidents</a:t>
            </a:r>
          </a:p>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30-40% Prod. Imp.</a:t>
            </a:r>
          </a:p>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70 NPS</a:t>
            </a:r>
          </a:p>
        </p:txBody>
      </p:sp>
      <p:sp>
        <p:nvSpPr>
          <p:cNvPr id="53298" name="TextBox 35"/>
          <p:cNvSpPr txBox="1">
            <a:spLocks noChangeArrowheads="1"/>
          </p:cNvSpPr>
          <p:nvPr/>
        </p:nvSpPr>
        <p:spPr bwMode="auto">
          <a:xfrm>
            <a:off x="5932489" y="2028825"/>
            <a:ext cx="22320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0013" indent="-10001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12 Robots are live across multiple applications</a:t>
            </a:r>
          </a:p>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 9 business areas touched (FICO, R&amp;D, Cashup, P2P, APO, CLM, SCM, App Support/Monitoring, Access Control)</a:t>
            </a:r>
          </a:p>
        </p:txBody>
      </p:sp>
      <p:sp>
        <p:nvSpPr>
          <p:cNvPr id="53299" name="TextBox 35"/>
          <p:cNvSpPr txBox="1">
            <a:spLocks noChangeArrowheads="1"/>
          </p:cNvSpPr>
          <p:nvPr/>
        </p:nvSpPr>
        <p:spPr bwMode="auto">
          <a:xfrm>
            <a:off x="10026652" y="2028825"/>
            <a:ext cx="22320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0013" indent="-10001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33% Ticket Volume</a:t>
            </a:r>
          </a:p>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15% Resolution Time</a:t>
            </a:r>
          </a:p>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17% Decreased AMS Run Costs</a:t>
            </a:r>
          </a:p>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15+ New apps at no addl. cost</a:t>
            </a:r>
          </a:p>
        </p:txBody>
      </p:sp>
      <p:sp>
        <p:nvSpPr>
          <p:cNvPr id="53300" name="TextBox 35"/>
          <p:cNvSpPr txBox="1">
            <a:spLocks noChangeArrowheads="1"/>
          </p:cNvSpPr>
          <p:nvPr/>
        </p:nvSpPr>
        <p:spPr bwMode="auto">
          <a:xfrm>
            <a:off x="1933575" y="5534026"/>
            <a:ext cx="211613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0013" indent="-10001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60% In-cycle time</a:t>
            </a:r>
          </a:p>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100% SLA</a:t>
            </a:r>
          </a:p>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40% Tickets Auto remediated</a:t>
            </a:r>
          </a:p>
          <a:p>
            <a:pPr marL="133347" indent="-133347" defTabSz="1219170" fontAlgn="base">
              <a:spcBef>
                <a:spcPct val="0"/>
              </a:spcBef>
              <a:spcAft>
                <a:spcPct val="0"/>
              </a:spcAft>
              <a:buFont typeface="Arial" panose="020B0604020202020204" pitchFamily="34" charset="0"/>
              <a:buChar char="•"/>
            </a:pPr>
            <a:r>
              <a:rPr lang="en-US" altLang="en-US" sz="1200" b="1">
                <a:solidFill>
                  <a:srgbClr val="A5FF00"/>
                </a:solidFill>
                <a:latin typeface="IBM Plex Sans" panose="020B0503050000000000" pitchFamily="34" charset="0"/>
                <a:ea typeface="IBM Plex Sans" panose="020B0503050000000000" pitchFamily="34" charset="0"/>
                <a:cs typeface="IBM Plex Sans" panose="020B0503050000000000" pitchFamily="34" charset="0"/>
              </a:rPr>
              <a:t>65% In interface related incidents</a:t>
            </a:r>
          </a:p>
        </p:txBody>
      </p:sp>
      <p:sp>
        <p:nvSpPr>
          <p:cNvPr id="3" name="Slide Number Placeholder 2">
            <a:extLst/>
          </p:cNvPr>
          <p:cNvSpPr>
            <a:spLocks noGrp="1"/>
          </p:cNvSpPr>
          <p:nvPr>
            <p:ph type="sldNum" sz="quarter" idx="4294967295"/>
          </p:nvPr>
        </p:nvSpPr>
        <p:spPr>
          <a:xfrm>
            <a:off x="230189" y="6456363"/>
            <a:ext cx="733425" cy="246063"/>
          </a:xfrm>
          <a:prstGeom prst="rect">
            <a:avLst/>
          </a:prstGeom>
        </p:spPr>
        <p:txBody>
          <a:bodyPr/>
          <a:lstStyle/>
          <a:p>
            <a:pPr defTabSz="1219170" fontAlgn="base">
              <a:spcBef>
                <a:spcPct val="0"/>
              </a:spcBef>
              <a:spcAft>
                <a:spcPct val="0"/>
              </a:spcAft>
              <a:defRPr/>
            </a:pPr>
            <a:fld id="{CF2F66BC-3222-49CA-9458-5DC9F8D71776}" type="slidenum">
              <a:rPr lang="en-US" sz="2400" b="1">
                <a:solidFill>
                  <a:prstClr val="black"/>
                </a:solidFill>
                <a:latin typeface="Arial" pitchFamily="34" charset="0"/>
                <a:ea typeface="ＭＳ Ｐゴシック" pitchFamily="34" charset="-128"/>
                <a:cs typeface="Arial" pitchFamily="34" charset="0"/>
              </a:rPr>
              <a:pPr defTabSz="1219170" fontAlgn="base">
                <a:spcBef>
                  <a:spcPct val="0"/>
                </a:spcBef>
                <a:spcAft>
                  <a:spcPct val="0"/>
                </a:spcAft>
                <a:defRPr/>
              </a:pPr>
              <a:t>8</a:t>
            </a:fld>
            <a:endParaRPr lang="en-US" sz="2400" b="1">
              <a:solidFill>
                <a:prstClr val="black"/>
              </a:solidFill>
              <a:latin typeface="Arial" pitchFamily="34" charset="0"/>
              <a:ea typeface="ＭＳ Ｐゴシック" pitchFamily="34" charset="-128"/>
              <a:cs typeface="Arial" pitchFamily="34" charset="0"/>
            </a:endParaRPr>
          </a:p>
        </p:txBody>
      </p:sp>
      <p:sp>
        <p:nvSpPr>
          <p:cNvPr id="2" name="Oval 1">
            <a:extLst>
              <a:ext uri="{FF2B5EF4-FFF2-40B4-BE49-F238E27FC236}">
                <a16:creationId xmlns:a16="http://schemas.microsoft.com/office/drawing/2014/main" xmlns="" id="{F3A4A46E-4AC9-4EC4-AB51-670EC852F7FE}"/>
              </a:ext>
            </a:extLst>
          </p:cNvPr>
          <p:cNvSpPr/>
          <p:nvPr/>
        </p:nvSpPr>
        <p:spPr>
          <a:xfrm>
            <a:off x="3032125" y="243367"/>
            <a:ext cx="314325" cy="281906"/>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3" name="Oval 52">
            <a:extLst>
              <a:ext uri="{FF2B5EF4-FFF2-40B4-BE49-F238E27FC236}">
                <a16:creationId xmlns:a16="http://schemas.microsoft.com/office/drawing/2014/main" xmlns="" id="{B6EA0BB7-A968-4EFD-A11F-7F28404EE03F}"/>
              </a:ext>
            </a:extLst>
          </p:cNvPr>
          <p:cNvSpPr/>
          <p:nvPr/>
        </p:nvSpPr>
        <p:spPr>
          <a:xfrm>
            <a:off x="3412428" y="258878"/>
            <a:ext cx="314325" cy="281906"/>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55" name="Oval 54">
            <a:extLst>
              <a:ext uri="{FF2B5EF4-FFF2-40B4-BE49-F238E27FC236}">
                <a16:creationId xmlns:a16="http://schemas.microsoft.com/office/drawing/2014/main" xmlns="" id="{76A5DAC1-ECF3-48F1-BBE0-A101AC2C5592}"/>
              </a:ext>
            </a:extLst>
          </p:cNvPr>
          <p:cNvSpPr/>
          <p:nvPr/>
        </p:nvSpPr>
        <p:spPr>
          <a:xfrm>
            <a:off x="2874962" y="4348041"/>
            <a:ext cx="314325" cy="281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6" name="Oval 55">
            <a:extLst>
              <a:ext uri="{FF2B5EF4-FFF2-40B4-BE49-F238E27FC236}">
                <a16:creationId xmlns:a16="http://schemas.microsoft.com/office/drawing/2014/main" xmlns="" id="{3D09CAC1-1935-4E3D-8C2C-087B93EB444D}"/>
              </a:ext>
            </a:extLst>
          </p:cNvPr>
          <p:cNvSpPr/>
          <p:nvPr/>
        </p:nvSpPr>
        <p:spPr>
          <a:xfrm>
            <a:off x="6882607" y="278148"/>
            <a:ext cx="314325" cy="281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7" name="Oval 56">
            <a:extLst>
              <a:ext uri="{FF2B5EF4-FFF2-40B4-BE49-F238E27FC236}">
                <a16:creationId xmlns:a16="http://schemas.microsoft.com/office/drawing/2014/main" xmlns="" id="{8528A541-7F0A-4AB6-9498-718D7679D571}"/>
              </a:ext>
            </a:extLst>
          </p:cNvPr>
          <p:cNvSpPr/>
          <p:nvPr/>
        </p:nvSpPr>
        <p:spPr>
          <a:xfrm>
            <a:off x="7159628" y="3704297"/>
            <a:ext cx="314325" cy="281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8" name="Oval 57">
            <a:extLst>
              <a:ext uri="{FF2B5EF4-FFF2-40B4-BE49-F238E27FC236}">
                <a16:creationId xmlns:a16="http://schemas.microsoft.com/office/drawing/2014/main" xmlns="" id="{3E4BCC3E-A6CB-4279-9507-F2D8404D55D9}"/>
              </a:ext>
            </a:extLst>
          </p:cNvPr>
          <p:cNvSpPr/>
          <p:nvPr/>
        </p:nvSpPr>
        <p:spPr>
          <a:xfrm>
            <a:off x="10669588" y="265161"/>
            <a:ext cx="314325" cy="281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0" name="Oval 59">
            <a:extLst>
              <a:ext uri="{FF2B5EF4-FFF2-40B4-BE49-F238E27FC236}">
                <a16:creationId xmlns:a16="http://schemas.microsoft.com/office/drawing/2014/main" xmlns="" id="{387303CF-8DAA-4331-9F0E-16CB2C360004}"/>
              </a:ext>
            </a:extLst>
          </p:cNvPr>
          <p:cNvSpPr/>
          <p:nvPr/>
        </p:nvSpPr>
        <p:spPr>
          <a:xfrm>
            <a:off x="7542214" y="3710088"/>
            <a:ext cx="314325" cy="281906"/>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1" name="Oval 60">
            <a:extLst>
              <a:ext uri="{FF2B5EF4-FFF2-40B4-BE49-F238E27FC236}">
                <a16:creationId xmlns:a16="http://schemas.microsoft.com/office/drawing/2014/main" xmlns="" id="{491A19E9-23EA-4A10-B69B-D1DD9E4EEB71}"/>
              </a:ext>
            </a:extLst>
          </p:cNvPr>
          <p:cNvSpPr/>
          <p:nvPr/>
        </p:nvSpPr>
        <p:spPr>
          <a:xfrm>
            <a:off x="3233736" y="4347804"/>
            <a:ext cx="314325" cy="281906"/>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2" name="Oval 61">
            <a:extLst>
              <a:ext uri="{FF2B5EF4-FFF2-40B4-BE49-F238E27FC236}">
                <a16:creationId xmlns:a16="http://schemas.microsoft.com/office/drawing/2014/main" xmlns="" id="{0FF32EC7-CA1B-4847-99B2-61CEFB23EFDE}"/>
              </a:ext>
            </a:extLst>
          </p:cNvPr>
          <p:cNvSpPr/>
          <p:nvPr/>
        </p:nvSpPr>
        <p:spPr>
          <a:xfrm>
            <a:off x="7278630" y="287366"/>
            <a:ext cx="314325" cy="281906"/>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3" name="Oval 62">
            <a:extLst>
              <a:ext uri="{FF2B5EF4-FFF2-40B4-BE49-F238E27FC236}">
                <a16:creationId xmlns:a16="http://schemas.microsoft.com/office/drawing/2014/main" xmlns="" id="{D7F40B05-5739-4C84-9938-995F97949CE7}"/>
              </a:ext>
            </a:extLst>
          </p:cNvPr>
          <p:cNvSpPr/>
          <p:nvPr/>
        </p:nvSpPr>
        <p:spPr>
          <a:xfrm>
            <a:off x="11263927" y="3693159"/>
            <a:ext cx="314325" cy="281906"/>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4" name="Oval 63">
            <a:extLst>
              <a:ext uri="{FF2B5EF4-FFF2-40B4-BE49-F238E27FC236}">
                <a16:creationId xmlns:a16="http://schemas.microsoft.com/office/drawing/2014/main" xmlns="" id="{3D2C78B2-4D6E-4F53-B280-9D10BED49284}"/>
              </a:ext>
            </a:extLst>
          </p:cNvPr>
          <p:cNvSpPr/>
          <p:nvPr/>
        </p:nvSpPr>
        <p:spPr>
          <a:xfrm>
            <a:off x="7661568" y="300901"/>
            <a:ext cx="314325" cy="281906"/>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4" name="TextBox 3">
            <a:extLst>
              <a:ext uri="{FF2B5EF4-FFF2-40B4-BE49-F238E27FC236}">
                <a16:creationId xmlns:a16="http://schemas.microsoft.com/office/drawing/2014/main" xmlns="" id="{F35FE47A-6030-4325-B9F5-306104CA1E73}"/>
              </a:ext>
            </a:extLst>
          </p:cNvPr>
          <p:cNvSpPr txBox="1"/>
          <p:nvPr/>
        </p:nvSpPr>
        <p:spPr>
          <a:xfrm>
            <a:off x="8142289" y="6269257"/>
            <a:ext cx="4049711" cy="584775"/>
          </a:xfrm>
          <a:prstGeom prst="rect">
            <a:avLst/>
          </a:prstGeom>
          <a:solidFill>
            <a:schemeClr val="accent1">
              <a:lumMod val="20000"/>
              <a:lumOff val="80000"/>
            </a:schemeClr>
          </a:solidFill>
        </p:spPr>
        <p:txBody>
          <a:bodyPr wrap="square" rtlCol="0">
            <a:spAutoFit/>
          </a:bodyPr>
          <a:lstStyle/>
          <a:p>
            <a:r>
              <a:rPr lang="en-US" sz="3200" b="1" dirty="0">
                <a:solidFill>
                  <a:srgbClr val="C00000"/>
                </a:solidFill>
              </a:rPr>
              <a:t>Client Success Stories</a:t>
            </a:r>
          </a:p>
        </p:txBody>
      </p:sp>
      <p:sp>
        <p:nvSpPr>
          <p:cNvPr id="68" name="Slide Number Placeholder 1">
            <a:extLst>
              <a:ext uri="{FF2B5EF4-FFF2-40B4-BE49-F238E27FC236}">
                <a16:creationId xmlns:a16="http://schemas.microsoft.com/office/drawing/2014/main" xmlns="" id="{43394934-C883-4D74-B8ED-156CA69E26E3}"/>
              </a:ext>
            </a:extLst>
          </p:cNvPr>
          <p:cNvSpPr>
            <a:spLocks noGrp="1"/>
          </p:cNvSpPr>
          <p:nvPr>
            <p:ph type="sldNum" sz="quarter" idx="12"/>
          </p:nvPr>
        </p:nvSpPr>
        <p:spPr>
          <a:xfrm>
            <a:off x="8786870" y="64060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482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E92E3AC3-1565-4763-A1A0-8B1EC4A0766D}"/>
              </a:ext>
            </a:extLst>
          </p:cNvPr>
          <p:cNvSpPr txBox="1">
            <a:spLocks/>
          </p:cNvSpPr>
          <p:nvPr/>
        </p:nvSpPr>
        <p:spPr>
          <a:xfrm>
            <a:off x="354348" y="122002"/>
            <a:ext cx="11616266" cy="49315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defRPr sz="2430" b="1">
                <a:solidFill>
                  <a:srgbClr val="002060"/>
                </a:solidFill>
                <a:latin typeface="Arial" charset="0"/>
                <a:ea typeface="Arial" charset="0"/>
                <a:cs typeface="Arial" charset="0"/>
              </a:defRPr>
            </a:lvl1pPr>
          </a:lstStyle>
          <a:p>
            <a:r>
              <a:rPr lang="en-US" dirty="0"/>
              <a:t>Typical Automation Use Cases</a:t>
            </a:r>
            <a:endParaRPr lang="en-IN" dirty="0"/>
          </a:p>
        </p:txBody>
      </p:sp>
      <p:sp>
        <p:nvSpPr>
          <p:cNvPr id="24" name="Rectangle 23">
            <a:extLst>
              <a:ext uri="{FF2B5EF4-FFF2-40B4-BE49-F238E27FC236}">
                <a16:creationId xmlns:a16="http://schemas.microsoft.com/office/drawing/2014/main" xmlns="" id="{2126C4B2-A365-4BBF-A95B-BEA3E6C1645A}"/>
              </a:ext>
            </a:extLst>
          </p:cNvPr>
          <p:cNvSpPr/>
          <p:nvPr/>
        </p:nvSpPr>
        <p:spPr>
          <a:xfrm>
            <a:off x="749485" y="994131"/>
            <a:ext cx="4226698" cy="56481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Rectangle 24">
            <a:extLst>
              <a:ext uri="{FF2B5EF4-FFF2-40B4-BE49-F238E27FC236}">
                <a16:creationId xmlns:a16="http://schemas.microsoft.com/office/drawing/2014/main" xmlns="" id="{1EF49DD3-FB58-4002-80DA-1A7A182DB06E}"/>
              </a:ext>
            </a:extLst>
          </p:cNvPr>
          <p:cNvSpPr/>
          <p:nvPr/>
        </p:nvSpPr>
        <p:spPr>
          <a:xfrm>
            <a:off x="996367" y="1263627"/>
            <a:ext cx="3548507" cy="2090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Service Desk</a:t>
            </a:r>
          </a:p>
          <a:p>
            <a:pPr marL="171450" lvl="1" indent="-171450" fontAlgn="b">
              <a:buFont typeface="Wingdings" panose="05000000000000000000" pitchFamily="2" charset="2"/>
              <a:buChar char="§"/>
            </a:pPr>
            <a:r>
              <a:rPr lang="en-US" sz="1100" dirty="0">
                <a:solidFill>
                  <a:schemeClr val="tx1"/>
                </a:solidFill>
              </a:rPr>
              <a:t>User Administration</a:t>
            </a:r>
          </a:p>
          <a:p>
            <a:pPr marL="171450" lvl="1" indent="-171450" fontAlgn="b">
              <a:buFont typeface="Wingdings" panose="05000000000000000000" pitchFamily="2" charset="2"/>
              <a:buChar char="§"/>
            </a:pPr>
            <a:r>
              <a:rPr lang="en-US" sz="1100" dirty="0">
                <a:solidFill>
                  <a:schemeClr val="tx1"/>
                </a:solidFill>
              </a:rPr>
              <a:t>Password Management</a:t>
            </a:r>
          </a:p>
          <a:p>
            <a:pPr marL="171450" lvl="1" indent="-171450" fontAlgn="b">
              <a:buFont typeface="Wingdings" panose="05000000000000000000" pitchFamily="2" charset="2"/>
              <a:buChar char="§"/>
            </a:pPr>
            <a:r>
              <a:rPr lang="en-US" sz="1100" dirty="0">
                <a:solidFill>
                  <a:schemeClr val="tx1"/>
                </a:solidFill>
              </a:rPr>
              <a:t>Change Management</a:t>
            </a:r>
          </a:p>
          <a:p>
            <a:pPr marL="171450" lvl="1" indent="-171450" fontAlgn="b">
              <a:buFont typeface="Wingdings" panose="05000000000000000000" pitchFamily="2" charset="2"/>
              <a:buChar char="§"/>
            </a:pPr>
            <a:r>
              <a:rPr lang="en-US" sz="1100" dirty="0">
                <a:solidFill>
                  <a:schemeClr val="tx1"/>
                </a:solidFill>
              </a:rPr>
              <a:t>Systems Access, Routine DB, MW Tasks</a:t>
            </a:r>
          </a:p>
          <a:p>
            <a:pPr marL="171450" lvl="1" indent="-171450" fontAlgn="b">
              <a:buFont typeface="Wingdings" panose="05000000000000000000" pitchFamily="2" charset="2"/>
              <a:buChar char="§"/>
            </a:pPr>
            <a:r>
              <a:rPr lang="en-US" sz="1100" dirty="0">
                <a:solidFill>
                  <a:schemeClr val="tx1"/>
                </a:solidFill>
              </a:rPr>
              <a:t>Problem Management</a:t>
            </a:r>
          </a:p>
          <a:p>
            <a:pPr marL="171450" lvl="1" indent="-171450" fontAlgn="b">
              <a:buFont typeface="Wingdings" panose="05000000000000000000" pitchFamily="2" charset="2"/>
              <a:buChar char="§"/>
            </a:pPr>
            <a:r>
              <a:rPr lang="en-US" sz="1100" dirty="0">
                <a:solidFill>
                  <a:schemeClr val="tx1"/>
                </a:solidFill>
              </a:rPr>
              <a:t>Dispatch Automation</a:t>
            </a:r>
          </a:p>
          <a:p>
            <a:pPr marL="171450" lvl="1" indent="-171450" fontAlgn="b">
              <a:buFont typeface="Wingdings" panose="05000000000000000000" pitchFamily="2" charset="2"/>
              <a:buChar char="§"/>
            </a:pPr>
            <a:r>
              <a:rPr lang="en-US" sz="1100" dirty="0">
                <a:solidFill>
                  <a:schemeClr val="tx1"/>
                </a:solidFill>
              </a:rPr>
              <a:t>Incident, Problem Automation</a:t>
            </a:r>
          </a:p>
          <a:p>
            <a:pPr marL="171450" lvl="1" indent="-171450" fontAlgn="b">
              <a:buFont typeface="Wingdings" panose="05000000000000000000" pitchFamily="2" charset="2"/>
              <a:buChar char="§"/>
            </a:pPr>
            <a:r>
              <a:rPr lang="en-US" sz="1100" dirty="0">
                <a:solidFill>
                  <a:schemeClr val="tx1"/>
                </a:solidFill>
              </a:rPr>
              <a:t>Email to Ticket Creation</a:t>
            </a:r>
          </a:p>
          <a:p>
            <a:pPr marL="171450" lvl="1" indent="-171450" fontAlgn="b">
              <a:buFont typeface="Wingdings" panose="05000000000000000000" pitchFamily="2" charset="2"/>
              <a:buChar char="§"/>
            </a:pPr>
            <a:r>
              <a:rPr lang="en-US" sz="1100" dirty="0">
                <a:solidFill>
                  <a:schemeClr val="tx1"/>
                </a:solidFill>
              </a:rPr>
              <a:t>Task Scheduling in Command Center</a:t>
            </a:r>
            <a:endParaRPr lang="en-US" dirty="0">
              <a:solidFill>
                <a:schemeClr val="tx1"/>
              </a:solidFill>
            </a:endParaRPr>
          </a:p>
        </p:txBody>
      </p:sp>
      <p:sp>
        <p:nvSpPr>
          <p:cNvPr id="26" name="Rectangle 25">
            <a:extLst>
              <a:ext uri="{FF2B5EF4-FFF2-40B4-BE49-F238E27FC236}">
                <a16:creationId xmlns:a16="http://schemas.microsoft.com/office/drawing/2014/main" xmlns="" id="{3CAA7196-FAC3-499D-A6B6-86CF453B480B}"/>
              </a:ext>
            </a:extLst>
          </p:cNvPr>
          <p:cNvSpPr/>
          <p:nvPr/>
        </p:nvSpPr>
        <p:spPr>
          <a:xfrm>
            <a:off x="969363" y="5583382"/>
            <a:ext cx="3602514" cy="1058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Monitoring and Compliance</a:t>
            </a:r>
          </a:p>
          <a:p>
            <a:pPr marL="171450" lvl="1" indent="-171450" fontAlgn="b">
              <a:buFont typeface="Wingdings" panose="05000000000000000000" pitchFamily="2" charset="2"/>
              <a:buChar char="§"/>
            </a:pPr>
            <a:r>
              <a:rPr lang="en-US" sz="1100" dirty="0">
                <a:solidFill>
                  <a:schemeClr val="tx1"/>
                </a:solidFill>
              </a:rPr>
              <a:t>Operation Analytics – Health Checks </a:t>
            </a:r>
          </a:p>
          <a:p>
            <a:pPr marL="171450" lvl="1" indent="-171450" fontAlgn="b">
              <a:buFont typeface="Wingdings" panose="05000000000000000000" pitchFamily="2" charset="2"/>
              <a:buChar char="§"/>
            </a:pPr>
            <a:r>
              <a:rPr lang="en-US" sz="1100" dirty="0">
                <a:solidFill>
                  <a:schemeClr val="tx1"/>
                </a:solidFill>
              </a:rPr>
              <a:t>Reconciliations, Performance Management</a:t>
            </a:r>
          </a:p>
          <a:p>
            <a:pPr marL="171450" lvl="1" indent="-171450" fontAlgn="b">
              <a:buFont typeface="Wingdings" panose="05000000000000000000" pitchFamily="2" charset="2"/>
              <a:buChar char="§"/>
            </a:pPr>
            <a:r>
              <a:rPr lang="en-US" sz="1100" dirty="0">
                <a:solidFill>
                  <a:schemeClr val="tx1"/>
                </a:solidFill>
              </a:rPr>
              <a:t>Financial Accounting (Month End) Jobs</a:t>
            </a:r>
          </a:p>
          <a:p>
            <a:pPr marL="171450" lvl="1" indent="-171450" fontAlgn="b">
              <a:buFont typeface="Wingdings" panose="05000000000000000000" pitchFamily="2" charset="2"/>
              <a:buChar char="§"/>
            </a:pPr>
            <a:r>
              <a:rPr lang="en-US" sz="1100" dirty="0">
                <a:solidFill>
                  <a:schemeClr val="tx1"/>
                </a:solidFill>
              </a:rPr>
              <a:t>Settlements, Reconciliations, Audit compliance activities</a:t>
            </a:r>
          </a:p>
        </p:txBody>
      </p:sp>
      <p:sp>
        <p:nvSpPr>
          <p:cNvPr id="27" name="Rectangle 26">
            <a:extLst>
              <a:ext uri="{FF2B5EF4-FFF2-40B4-BE49-F238E27FC236}">
                <a16:creationId xmlns:a16="http://schemas.microsoft.com/office/drawing/2014/main" xmlns="" id="{1213EFD6-0C5C-4D43-8ECE-A7296358D39F}"/>
              </a:ext>
            </a:extLst>
          </p:cNvPr>
          <p:cNvSpPr/>
          <p:nvPr/>
        </p:nvSpPr>
        <p:spPr>
          <a:xfrm>
            <a:off x="969363" y="3439572"/>
            <a:ext cx="3602514" cy="205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Infrastructure Support</a:t>
            </a:r>
          </a:p>
          <a:p>
            <a:pPr marL="171450" lvl="1" indent="-171450" fontAlgn="b">
              <a:buFont typeface="Wingdings" panose="05000000000000000000" pitchFamily="2" charset="2"/>
              <a:buChar char="§"/>
            </a:pPr>
            <a:r>
              <a:rPr lang="en-US" sz="1100" dirty="0">
                <a:solidFill>
                  <a:schemeClr val="tx1"/>
                </a:solidFill>
              </a:rPr>
              <a:t>Backup Management</a:t>
            </a:r>
          </a:p>
          <a:p>
            <a:pPr marL="171450" lvl="1" indent="-171450" fontAlgn="b">
              <a:buFont typeface="Wingdings" panose="05000000000000000000" pitchFamily="2" charset="2"/>
              <a:buChar char="§"/>
            </a:pPr>
            <a:r>
              <a:rPr lang="en-US" sz="1100" dirty="0">
                <a:solidFill>
                  <a:schemeClr val="tx1"/>
                </a:solidFill>
              </a:rPr>
              <a:t>Fault Diagnosis</a:t>
            </a:r>
          </a:p>
          <a:p>
            <a:pPr marL="171450" lvl="1" indent="-171450" fontAlgn="b">
              <a:buFont typeface="Wingdings" panose="05000000000000000000" pitchFamily="2" charset="2"/>
              <a:buChar char="§"/>
            </a:pPr>
            <a:r>
              <a:rPr lang="en-US" sz="1100" dirty="0">
                <a:solidFill>
                  <a:schemeClr val="tx1"/>
                </a:solidFill>
              </a:rPr>
              <a:t>Patch Management</a:t>
            </a:r>
          </a:p>
          <a:p>
            <a:pPr marL="171450" lvl="1" indent="-171450" fontAlgn="b">
              <a:buFont typeface="Wingdings" panose="05000000000000000000" pitchFamily="2" charset="2"/>
              <a:buChar char="§"/>
            </a:pPr>
            <a:r>
              <a:rPr lang="en-US" sz="1100" dirty="0">
                <a:solidFill>
                  <a:schemeClr val="tx1"/>
                </a:solidFill>
              </a:rPr>
              <a:t>Provisioning</a:t>
            </a:r>
          </a:p>
          <a:p>
            <a:pPr marL="171450" lvl="1" indent="-171450" fontAlgn="b">
              <a:buFont typeface="Wingdings" panose="05000000000000000000" pitchFamily="2" charset="2"/>
              <a:buChar char="§"/>
            </a:pPr>
            <a:r>
              <a:rPr lang="en-US" sz="1100" dirty="0">
                <a:solidFill>
                  <a:schemeClr val="tx1"/>
                </a:solidFill>
              </a:rPr>
              <a:t>Service Brokerage</a:t>
            </a:r>
          </a:p>
          <a:p>
            <a:pPr marL="171450" lvl="1" indent="-171450" fontAlgn="b">
              <a:buFont typeface="Wingdings" panose="05000000000000000000" pitchFamily="2" charset="2"/>
              <a:buChar char="§"/>
            </a:pPr>
            <a:r>
              <a:rPr lang="en-US" sz="1100" dirty="0">
                <a:solidFill>
                  <a:schemeClr val="tx1"/>
                </a:solidFill>
              </a:rPr>
              <a:t>Printer Management</a:t>
            </a:r>
          </a:p>
          <a:p>
            <a:pPr marL="171450" lvl="1" indent="-171450" fontAlgn="b">
              <a:buFont typeface="Wingdings" panose="05000000000000000000" pitchFamily="2" charset="2"/>
              <a:buChar char="§"/>
            </a:pPr>
            <a:r>
              <a:rPr lang="en-US" sz="1100" dirty="0">
                <a:solidFill>
                  <a:schemeClr val="tx1"/>
                </a:solidFill>
              </a:rPr>
              <a:t>Unix and Windows Management</a:t>
            </a:r>
          </a:p>
          <a:p>
            <a:pPr marL="171450" lvl="1" indent="-171450" fontAlgn="b">
              <a:buFont typeface="Wingdings" panose="05000000000000000000" pitchFamily="2" charset="2"/>
              <a:buChar char="§"/>
            </a:pPr>
            <a:r>
              <a:rPr lang="en-US" sz="1100" dirty="0">
                <a:solidFill>
                  <a:schemeClr val="tx1"/>
                </a:solidFill>
              </a:rPr>
              <a:t>Middleware Management</a:t>
            </a:r>
          </a:p>
          <a:p>
            <a:pPr marL="171450" lvl="1" indent="-171450" fontAlgn="b">
              <a:buFont typeface="Wingdings" panose="05000000000000000000" pitchFamily="2" charset="2"/>
              <a:buChar char="§"/>
            </a:pPr>
            <a:r>
              <a:rPr lang="en-US" sz="1100" dirty="0">
                <a:solidFill>
                  <a:schemeClr val="tx1"/>
                </a:solidFill>
              </a:rPr>
              <a:t>Database Management</a:t>
            </a:r>
          </a:p>
          <a:p>
            <a:pPr marL="171450" lvl="1" indent="-171450" fontAlgn="b">
              <a:buFont typeface="Wingdings" panose="05000000000000000000" pitchFamily="2" charset="2"/>
              <a:buChar char="§"/>
            </a:pPr>
            <a:r>
              <a:rPr lang="en-US" sz="1100" dirty="0">
                <a:solidFill>
                  <a:schemeClr val="tx1"/>
                </a:solidFill>
              </a:rPr>
              <a:t>Service Management, Command Center, System Support</a:t>
            </a:r>
          </a:p>
        </p:txBody>
      </p:sp>
      <p:sp>
        <p:nvSpPr>
          <p:cNvPr id="29" name="TextBox 28">
            <a:extLst>
              <a:ext uri="{FF2B5EF4-FFF2-40B4-BE49-F238E27FC236}">
                <a16:creationId xmlns:a16="http://schemas.microsoft.com/office/drawing/2014/main" xmlns="" id="{15EA6BBC-29D7-4C4B-BBAF-6EA57FA7F242}"/>
              </a:ext>
            </a:extLst>
          </p:cNvPr>
          <p:cNvSpPr txBox="1"/>
          <p:nvPr/>
        </p:nvSpPr>
        <p:spPr>
          <a:xfrm>
            <a:off x="2399016" y="959602"/>
            <a:ext cx="1941614" cy="338554"/>
          </a:xfrm>
          <a:prstGeom prst="rect">
            <a:avLst/>
          </a:prstGeom>
          <a:noFill/>
        </p:spPr>
        <p:txBody>
          <a:bodyPr wrap="square" rtlCol="0">
            <a:spAutoFit/>
          </a:bodyPr>
          <a:lstStyle/>
          <a:p>
            <a:r>
              <a:rPr lang="en-US" sz="1600" b="1" dirty="0"/>
              <a:t>IT Operations</a:t>
            </a:r>
          </a:p>
        </p:txBody>
      </p:sp>
      <p:sp>
        <p:nvSpPr>
          <p:cNvPr id="31" name="TextBox 30">
            <a:extLst>
              <a:ext uri="{FF2B5EF4-FFF2-40B4-BE49-F238E27FC236}">
                <a16:creationId xmlns:a16="http://schemas.microsoft.com/office/drawing/2014/main" xmlns="" id="{9F43F7CC-B9BD-4AA5-9F6A-7B69A36E3EDF}"/>
              </a:ext>
            </a:extLst>
          </p:cNvPr>
          <p:cNvSpPr txBox="1"/>
          <p:nvPr/>
        </p:nvSpPr>
        <p:spPr>
          <a:xfrm>
            <a:off x="1395793" y="578121"/>
            <a:ext cx="2934082" cy="338554"/>
          </a:xfrm>
          <a:prstGeom prst="rect">
            <a:avLst/>
          </a:prstGeom>
          <a:solidFill>
            <a:schemeClr val="accent1">
              <a:lumMod val="50000"/>
            </a:schemeClr>
          </a:solidFill>
        </p:spPr>
        <p:txBody>
          <a:bodyPr wrap="square" rtlCol="0">
            <a:spAutoFit/>
          </a:bodyPr>
          <a:lstStyle>
            <a:defPPr>
              <a:defRPr lang="en-US"/>
            </a:defPPr>
            <a:lvl1pPr algn="ctr">
              <a:defRPr sz="1600" b="1">
                <a:solidFill>
                  <a:schemeClr val="bg1"/>
                </a:solidFill>
              </a:defRPr>
            </a:lvl1pPr>
          </a:lstStyle>
          <a:p>
            <a:r>
              <a:rPr lang="en-US" dirty="0"/>
              <a:t>IT</a:t>
            </a:r>
          </a:p>
        </p:txBody>
      </p:sp>
      <p:sp>
        <p:nvSpPr>
          <p:cNvPr id="28" name="Rectangle 27">
            <a:extLst>
              <a:ext uri="{FF2B5EF4-FFF2-40B4-BE49-F238E27FC236}">
                <a16:creationId xmlns:a16="http://schemas.microsoft.com/office/drawing/2014/main" xmlns="" id="{4FB23D26-641D-42C3-ACD6-A3D4894645E3}"/>
              </a:ext>
            </a:extLst>
          </p:cNvPr>
          <p:cNvSpPr/>
          <p:nvPr/>
        </p:nvSpPr>
        <p:spPr>
          <a:xfrm>
            <a:off x="8398212" y="3167267"/>
            <a:ext cx="3303330" cy="349375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4950494F-4A87-45AA-B3AF-2A36A01C313F}"/>
              </a:ext>
            </a:extLst>
          </p:cNvPr>
          <p:cNvSpPr/>
          <p:nvPr/>
        </p:nvSpPr>
        <p:spPr>
          <a:xfrm>
            <a:off x="5033795" y="1012850"/>
            <a:ext cx="3303330" cy="56481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3DBBF3CA-F035-446B-9A63-520B2FC06F18}"/>
              </a:ext>
            </a:extLst>
          </p:cNvPr>
          <p:cNvSpPr/>
          <p:nvPr/>
        </p:nvSpPr>
        <p:spPr>
          <a:xfrm>
            <a:off x="5187165" y="1434246"/>
            <a:ext cx="2996588" cy="1586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Purchase To Pay</a:t>
            </a:r>
          </a:p>
          <a:p>
            <a:pPr marL="171450" lvl="1" indent="-171450" fontAlgn="b">
              <a:buFont typeface="Wingdings" panose="05000000000000000000" pitchFamily="2" charset="2"/>
              <a:buChar char="§"/>
            </a:pPr>
            <a:r>
              <a:rPr lang="en-US" sz="1100" dirty="0">
                <a:solidFill>
                  <a:schemeClr val="tx1"/>
                </a:solidFill>
              </a:rPr>
              <a:t>Invoice processing: invoice download, invoice transfer into ERP, invoice matching, PO documents processing and payment activities</a:t>
            </a:r>
          </a:p>
          <a:p>
            <a:pPr marL="171450" lvl="1" indent="-171450" fontAlgn="b">
              <a:buFont typeface="Wingdings" panose="05000000000000000000" pitchFamily="2" charset="2"/>
              <a:buChar char="§"/>
            </a:pPr>
            <a:r>
              <a:rPr lang="en-US" sz="1100" dirty="0">
                <a:solidFill>
                  <a:schemeClr val="tx1"/>
                </a:solidFill>
              </a:rPr>
              <a:t>AP reporting</a:t>
            </a:r>
          </a:p>
          <a:p>
            <a:pPr marL="171450" lvl="1" indent="-171450" fontAlgn="b">
              <a:buFont typeface="Wingdings" panose="05000000000000000000" pitchFamily="2" charset="2"/>
              <a:buChar char="§"/>
            </a:pPr>
            <a:r>
              <a:rPr lang="en-US" sz="1100" dirty="0">
                <a:solidFill>
                  <a:schemeClr val="tx1"/>
                </a:solidFill>
              </a:rPr>
              <a:t>Vendor reconciliation / inquiries</a:t>
            </a:r>
          </a:p>
          <a:p>
            <a:pPr marL="171450" lvl="1" indent="-171450" fontAlgn="b">
              <a:buFont typeface="Wingdings" panose="05000000000000000000" pitchFamily="2" charset="2"/>
              <a:buChar char="§"/>
            </a:pPr>
            <a:r>
              <a:rPr lang="en-US" sz="1100" dirty="0">
                <a:solidFill>
                  <a:schemeClr val="tx1"/>
                </a:solidFill>
              </a:rPr>
              <a:t>Accounts reconciliation</a:t>
            </a:r>
          </a:p>
        </p:txBody>
      </p:sp>
      <p:sp>
        <p:nvSpPr>
          <p:cNvPr id="34" name="Rectangle 33">
            <a:extLst>
              <a:ext uri="{FF2B5EF4-FFF2-40B4-BE49-F238E27FC236}">
                <a16:creationId xmlns:a16="http://schemas.microsoft.com/office/drawing/2014/main" xmlns="" id="{C3D0FC76-47B1-489D-84A3-FB39D71119D8}"/>
              </a:ext>
            </a:extLst>
          </p:cNvPr>
          <p:cNvSpPr/>
          <p:nvPr/>
        </p:nvSpPr>
        <p:spPr>
          <a:xfrm>
            <a:off x="5187165" y="4725532"/>
            <a:ext cx="2996588" cy="1586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Order to Cash</a:t>
            </a:r>
          </a:p>
          <a:p>
            <a:pPr marL="171450" lvl="1" indent="-171450" fontAlgn="b">
              <a:buFont typeface="Wingdings" panose="05000000000000000000" pitchFamily="2" charset="2"/>
              <a:buChar char="§"/>
            </a:pPr>
            <a:r>
              <a:rPr lang="en-US" sz="1100" dirty="0">
                <a:solidFill>
                  <a:schemeClr val="tx1"/>
                </a:solidFill>
              </a:rPr>
              <a:t>Order processing: Order entry, invoicing, payment posting</a:t>
            </a:r>
          </a:p>
          <a:p>
            <a:pPr marL="171450" lvl="1" indent="-171450" fontAlgn="b">
              <a:buFont typeface="Wingdings" panose="05000000000000000000" pitchFamily="2" charset="2"/>
              <a:buChar char="§"/>
            </a:pPr>
            <a:r>
              <a:rPr lang="en-US" sz="1100" dirty="0">
                <a:solidFill>
                  <a:schemeClr val="tx1"/>
                </a:solidFill>
              </a:rPr>
              <a:t>Cash application: payment application and receivables, download bank statements, bank account reconciliation</a:t>
            </a:r>
          </a:p>
          <a:p>
            <a:pPr marL="171450" lvl="1" indent="-171450" fontAlgn="b">
              <a:buFont typeface="Wingdings" panose="05000000000000000000" pitchFamily="2" charset="2"/>
              <a:buChar char="§"/>
            </a:pPr>
            <a:r>
              <a:rPr lang="en-US" sz="1100" dirty="0">
                <a:solidFill>
                  <a:schemeClr val="tx1"/>
                </a:solidFill>
              </a:rPr>
              <a:t>Data transfers between ERP systems</a:t>
            </a:r>
          </a:p>
        </p:txBody>
      </p:sp>
      <p:sp>
        <p:nvSpPr>
          <p:cNvPr id="35" name="Rectangle 34">
            <a:extLst>
              <a:ext uri="{FF2B5EF4-FFF2-40B4-BE49-F238E27FC236}">
                <a16:creationId xmlns:a16="http://schemas.microsoft.com/office/drawing/2014/main" xmlns="" id="{5141CA12-C3D4-4856-9B7F-EBD56D87D5B8}"/>
              </a:ext>
            </a:extLst>
          </p:cNvPr>
          <p:cNvSpPr/>
          <p:nvPr/>
        </p:nvSpPr>
        <p:spPr>
          <a:xfrm>
            <a:off x="5187165" y="3060151"/>
            <a:ext cx="2996588" cy="1586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Record to Report</a:t>
            </a:r>
          </a:p>
          <a:p>
            <a:pPr marL="171450" lvl="1" indent="-171450" fontAlgn="b">
              <a:buFont typeface="Wingdings" panose="05000000000000000000" pitchFamily="2" charset="2"/>
              <a:buChar char="§"/>
            </a:pPr>
            <a:r>
              <a:rPr lang="en-US" sz="1100" dirty="0">
                <a:solidFill>
                  <a:schemeClr val="tx1"/>
                </a:solidFill>
              </a:rPr>
              <a:t>Journal processing: Automate journal posting after review and approval</a:t>
            </a:r>
          </a:p>
          <a:p>
            <a:pPr marL="171450" lvl="1" indent="-171450" fontAlgn="b">
              <a:buFont typeface="Wingdings" panose="05000000000000000000" pitchFamily="2" charset="2"/>
              <a:buChar char="§"/>
            </a:pPr>
            <a:r>
              <a:rPr lang="en-US" sz="1100" dirty="0">
                <a:solidFill>
                  <a:schemeClr val="tx1"/>
                </a:solidFill>
              </a:rPr>
              <a:t>Account reconciliation: automatic SAP extract and recon preparation including month-end bank recons</a:t>
            </a:r>
          </a:p>
          <a:p>
            <a:pPr marL="171450" lvl="1" indent="-171450" fontAlgn="b">
              <a:buFont typeface="Wingdings" panose="05000000000000000000" pitchFamily="2" charset="2"/>
              <a:buChar char="§"/>
            </a:pPr>
            <a:r>
              <a:rPr lang="en-US" sz="1100" dirty="0">
                <a:solidFill>
                  <a:schemeClr val="tx1"/>
                </a:solidFill>
              </a:rPr>
              <a:t>Reporting</a:t>
            </a:r>
          </a:p>
        </p:txBody>
      </p:sp>
      <p:sp>
        <p:nvSpPr>
          <p:cNvPr id="36" name="TextBox 35">
            <a:extLst>
              <a:ext uri="{FF2B5EF4-FFF2-40B4-BE49-F238E27FC236}">
                <a16:creationId xmlns:a16="http://schemas.microsoft.com/office/drawing/2014/main" xmlns="" id="{45DA2DD6-679D-4D5E-891B-9B34D37709A8}"/>
              </a:ext>
            </a:extLst>
          </p:cNvPr>
          <p:cNvSpPr txBox="1"/>
          <p:nvPr/>
        </p:nvSpPr>
        <p:spPr>
          <a:xfrm>
            <a:off x="5625033" y="1056216"/>
            <a:ext cx="2710042" cy="338554"/>
          </a:xfrm>
          <a:prstGeom prst="rect">
            <a:avLst/>
          </a:prstGeom>
          <a:noFill/>
        </p:spPr>
        <p:txBody>
          <a:bodyPr wrap="square" rtlCol="0">
            <a:spAutoFit/>
          </a:bodyPr>
          <a:lstStyle/>
          <a:p>
            <a:r>
              <a:rPr lang="en-US" sz="1600" b="1" dirty="0"/>
              <a:t>Finance and Accounting</a:t>
            </a:r>
          </a:p>
        </p:txBody>
      </p:sp>
      <p:sp>
        <p:nvSpPr>
          <p:cNvPr id="37" name="Rectangle 36">
            <a:extLst>
              <a:ext uri="{FF2B5EF4-FFF2-40B4-BE49-F238E27FC236}">
                <a16:creationId xmlns:a16="http://schemas.microsoft.com/office/drawing/2014/main" xmlns="" id="{EB22A098-8144-4B42-B6A2-FED23037AC25}"/>
              </a:ext>
            </a:extLst>
          </p:cNvPr>
          <p:cNvSpPr/>
          <p:nvPr/>
        </p:nvSpPr>
        <p:spPr>
          <a:xfrm>
            <a:off x="8407799" y="1016165"/>
            <a:ext cx="3303330" cy="20473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8D3BADBE-D9F9-496D-BF20-8BA6F759B7C8}"/>
              </a:ext>
            </a:extLst>
          </p:cNvPr>
          <p:cNvSpPr/>
          <p:nvPr/>
        </p:nvSpPr>
        <p:spPr>
          <a:xfrm>
            <a:off x="8485128" y="1437560"/>
            <a:ext cx="2996588" cy="1586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Work Force Administration</a:t>
            </a:r>
          </a:p>
          <a:p>
            <a:pPr marL="171450" lvl="1" indent="-171450" fontAlgn="b">
              <a:buFont typeface="Wingdings" panose="05000000000000000000" pitchFamily="2" charset="2"/>
              <a:buChar char="§"/>
            </a:pPr>
            <a:r>
              <a:rPr lang="en-US" sz="1100" dirty="0">
                <a:solidFill>
                  <a:schemeClr val="tx1"/>
                </a:solidFill>
              </a:rPr>
              <a:t>All Workforce Administration / EDM transactions</a:t>
            </a:r>
          </a:p>
          <a:p>
            <a:pPr algn="ctr"/>
            <a:r>
              <a:rPr lang="en-US" sz="1400" b="1" dirty="0">
                <a:solidFill>
                  <a:schemeClr val="tx1"/>
                </a:solidFill>
              </a:rPr>
              <a:t>Payroll</a:t>
            </a:r>
          </a:p>
          <a:p>
            <a:pPr marL="171450" lvl="1" indent="-171450" fontAlgn="b">
              <a:buFont typeface="Wingdings" panose="05000000000000000000" pitchFamily="2" charset="2"/>
              <a:buChar char="§"/>
            </a:pPr>
            <a:r>
              <a:rPr lang="en-US" sz="1100" dirty="0">
                <a:solidFill>
                  <a:schemeClr val="tx1"/>
                </a:solidFill>
              </a:rPr>
              <a:t>Payroll inputs</a:t>
            </a:r>
          </a:p>
          <a:p>
            <a:pPr marL="171450" lvl="1" indent="-171450" fontAlgn="b">
              <a:buFont typeface="Wingdings" panose="05000000000000000000" pitchFamily="2" charset="2"/>
              <a:buChar char="§"/>
            </a:pPr>
            <a:r>
              <a:rPr lang="en-US" sz="1100" dirty="0">
                <a:solidFill>
                  <a:schemeClr val="tx1"/>
                </a:solidFill>
              </a:rPr>
              <a:t>Payroll calculations</a:t>
            </a:r>
          </a:p>
          <a:p>
            <a:pPr marL="171450" lvl="1" indent="-171450" fontAlgn="b">
              <a:buFont typeface="Wingdings" panose="05000000000000000000" pitchFamily="2" charset="2"/>
              <a:buChar char="§"/>
            </a:pPr>
            <a:r>
              <a:rPr lang="en-US" sz="1100" dirty="0">
                <a:solidFill>
                  <a:schemeClr val="tx1"/>
                </a:solidFill>
              </a:rPr>
              <a:t>Time and attendance</a:t>
            </a:r>
          </a:p>
        </p:txBody>
      </p:sp>
      <p:sp>
        <p:nvSpPr>
          <p:cNvPr id="39" name="TextBox 38">
            <a:extLst>
              <a:ext uri="{FF2B5EF4-FFF2-40B4-BE49-F238E27FC236}">
                <a16:creationId xmlns:a16="http://schemas.microsoft.com/office/drawing/2014/main" xmlns="" id="{EF0D5B82-26FF-4943-B393-FF10EEED48D6}"/>
              </a:ext>
            </a:extLst>
          </p:cNvPr>
          <p:cNvSpPr txBox="1"/>
          <p:nvPr/>
        </p:nvSpPr>
        <p:spPr>
          <a:xfrm>
            <a:off x="9594893" y="1042081"/>
            <a:ext cx="1304852" cy="338554"/>
          </a:xfrm>
          <a:prstGeom prst="rect">
            <a:avLst/>
          </a:prstGeom>
          <a:noFill/>
        </p:spPr>
        <p:txBody>
          <a:bodyPr wrap="square" rtlCol="0">
            <a:spAutoFit/>
          </a:bodyPr>
          <a:lstStyle/>
          <a:p>
            <a:r>
              <a:rPr lang="en-US" sz="1600" b="1" dirty="0"/>
              <a:t>HR</a:t>
            </a:r>
          </a:p>
        </p:txBody>
      </p:sp>
      <p:sp>
        <p:nvSpPr>
          <p:cNvPr id="40" name="Rectangle 39">
            <a:extLst>
              <a:ext uri="{FF2B5EF4-FFF2-40B4-BE49-F238E27FC236}">
                <a16:creationId xmlns:a16="http://schemas.microsoft.com/office/drawing/2014/main" xmlns="" id="{E916D373-CBE9-49BA-B99B-85A381B70B34}"/>
              </a:ext>
            </a:extLst>
          </p:cNvPr>
          <p:cNvSpPr/>
          <p:nvPr/>
        </p:nvSpPr>
        <p:spPr>
          <a:xfrm>
            <a:off x="8485128" y="3519531"/>
            <a:ext cx="2996588" cy="287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Manual Order Processing</a:t>
            </a:r>
          </a:p>
          <a:p>
            <a:pPr marL="171450" lvl="1" indent="-171450" fontAlgn="b">
              <a:buFont typeface="Wingdings" panose="05000000000000000000" pitchFamily="2" charset="2"/>
              <a:buChar char="§"/>
            </a:pPr>
            <a:r>
              <a:rPr lang="en-US" sz="1100" dirty="0">
                <a:solidFill>
                  <a:schemeClr val="tx1"/>
                </a:solidFill>
              </a:rPr>
              <a:t>Purchase Requisition form creation</a:t>
            </a:r>
          </a:p>
          <a:p>
            <a:pPr marL="171450" lvl="1" indent="-171450" fontAlgn="b">
              <a:buFont typeface="Wingdings" panose="05000000000000000000" pitchFamily="2" charset="2"/>
              <a:buChar char="§"/>
            </a:pPr>
            <a:r>
              <a:rPr lang="en-US" sz="1100" dirty="0">
                <a:solidFill>
                  <a:schemeClr val="tx1"/>
                </a:solidFill>
              </a:rPr>
              <a:t>Requisition to PO processing</a:t>
            </a:r>
          </a:p>
          <a:p>
            <a:pPr marL="171450" lvl="1" indent="-171450" fontAlgn="b">
              <a:buFont typeface="Wingdings" panose="05000000000000000000" pitchFamily="2" charset="2"/>
              <a:buChar char="§"/>
            </a:pPr>
            <a:r>
              <a:rPr lang="en-US" sz="1100" dirty="0">
                <a:solidFill>
                  <a:schemeClr val="tx1"/>
                </a:solidFill>
              </a:rPr>
              <a:t>PR Validation</a:t>
            </a:r>
          </a:p>
          <a:p>
            <a:pPr marL="171450" lvl="1" indent="-171450" fontAlgn="b">
              <a:buFont typeface="Wingdings" panose="05000000000000000000" pitchFamily="2" charset="2"/>
              <a:buChar char="§"/>
            </a:pPr>
            <a:r>
              <a:rPr lang="en-US" sz="1100" dirty="0">
                <a:solidFill>
                  <a:schemeClr val="tx1"/>
                </a:solidFill>
              </a:rPr>
              <a:t>PO Closure</a:t>
            </a:r>
          </a:p>
          <a:p>
            <a:pPr marL="171450" lvl="1" indent="-171450" fontAlgn="b">
              <a:buFont typeface="Wingdings" panose="05000000000000000000" pitchFamily="2" charset="2"/>
              <a:buChar char="§"/>
            </a:pPr>
            <a:r>
              <a:rPr lang="en-US" sz="1100" dirty="0">
                <a:solidFill>
                  <a:schemeClr val="tx1"/>
                </a:solidFill>
              </a:rPr>
              <a:t>Manual PO Dispatch</a:t>
            </a:r>
          </a:p>
          <a:p>
            <a:pPr marL="171450" lvl="1" indent="-171450" fontAlgn="b">
              <a:buFont typeface="Wingdings" panose="05000000000000000000" pitchFamily="2" charset="2"/>
              <a:buChar char="§"/>
            </a:pPr>
            <a:r>
              <a:rPr lang="en-US" sz="1100" dirty="0">
                <a:solidFill>
                  <a:schemeClr val="tx1"/>
                </a:solidFill>
              </a:rPr>
              <a:t>PO Change</a:t>
            </a:r>
          </a:p>
          <a:p>
            <a:pPr marL="285750" indent="-285750">
              <a:buFont typeface="Arial" panose="020B0604020202020204" pitchFamily="34" charset="0"/>
              <a:buChar char="•"/>
            </a:pPr>
            <a:r>
              <a:rPr lang="en-US" sz="1100" dirty="0">
                <a:solidFill>
                  <a:schemeClr val="tx1"/>
                </a:solidFill>
              </a:rPr>
              <a:t>Blocked Invoice Resolution</a:t>
            </a:r>
          </a:p>
          <a:p>
            <a:pPr marL="285750" indent="-285750">
              <a:buFont typeface="Arial" panose="020B0604020202020204" pitchFamily="34" charset="0"/>
              <a:buChar char="•"/>
            </a:pPr>
            <a:r>
              <a:rPr lang="en-US" sz="1100" dirty="0">
                <a:solidFill>
                  <a:schemeClr val="tx1"/>
                </a:solidFill>
              </a:rPr>
              <a:t>PO blocked invoice (variance on GR and Price / Qty)</a:t>
            </a:r>
          </a:p>
          <a:p>
            <a:pPr marL="285750" indent="-285750">
              <a:buFont typeface="Arial" panose="020B0604020202020204" pitchFamily="34" charset="0"/>
              <a:buChar char="•"/>
            </a:pPr>
            <a:r>
              <a:rPr lang="en-US" sz="1100" dirty="0">
                <a:solidFill>
                  <a:schemeClr val="tx1"/>
                </a:solidFill>
              </a:rPr>
              <a:t>Blocked invoice validation</a:t>
            </a:r>
          </a:p>
          <a:p>
            <a:pPr marL="285750" indent="-285750">
              <a:buFont typeface="Arial" panose="020B0604020202020204" pitchFamily="34" charset="0"/>
              <a:buChar char="•"/>
            </a:pPr>
            <a:r>
              <a:rPr lang="en-US" sz="1100" dirty="0">
                <a:solidFill>
                  <a:schemeClr val="tx1"/>
                </a:solidFill>
              </a:rPr>
              <a:t>Auto notification to vendor / requester</a:t>
            </a:r>
          </a:p>
          <a:p>
            <a:pPr marL="285750" indent="-285750">
              <a:buFont typeface="Arial" panose="020B0604020202020204" pitchFamily="34" charset="0"/>
              <a:buChar char="•"/>
            </a:pPr>
            <a:r>
              <a:rPr lang="en-US" sz="1100" dirty="0">
                <a:solidFill>
                  <a:schemeClr val="tx1"/>
                </a:solidFill>
              </a:rPr>
              <a:t>Catalog and Contract Administration</a:t>
            </a:r>
          </a:p>
          <a:p>
            <a:pPr marL="285750" indent="-285750">
              <a:buFont typeface="Arial" panose="020B0604020202020204" pitchFamily="34" charset="0"/>
              <a:buChar char="•"/>
            </a:pPr>
            <a:r>
              <a:rPr lang="en-US" sz="1100" dirty="0">
                <a:solidFill>
                  <a:schemeClr val="tx1"/>
                </a:solidFill>
              </a:rPr>
              <a:t>Catalogue upload</a:t>
            </a:r>
          </a:p>
          <a:p>
            <a:pPr marL="285750" indent="-285750">
              <a:buFont typeface="Arial" panose="020B0604020202020204" pitchFamily="34" charset="0"/>
              <a:buChar char="•"/>
            </a:pPr>
            <a:r>
              <a:rPr lang="en-US" sz="1100" dirty="0">
                <a:solidFill>
                  <a:schemeClr val="tx1"/>
                </a:solidFill>
              </a:rPr>
              <a:t>Contract Creation and management</a:t>
            </a:r>
          </a:p>
        </p:txBody>
      </p:sp>
      <p:sp>
        <p:nvSpPr>
          <p:cNvPr id="41" name="TextBox 40">
            <a:extLst>
              <a:ext uri="{FF2B5EF4-FFF2-40B4-BE49-F238E27FC236}">
                <a16:creationId xmlns:a16="http://schemas.microsoft.com/office/drawing/2014/main" xmlns="" id="{CBC0E07C-3C99-462D-B600-B89EE639BC4A}"/>
              </a:ext>
            </a:extLst>
          </p:cNvPr>
          <p:cNvSpPr txBox="1"/>
          <p:nvPr/>
        </p:nvSpPr>
        <p:spPr>
          <a:xfrm>
            <a:off x="8397475" y="3167267"/>
            <a:ext cx="3084242" cy="338554"/>
          </a:xfrm>
          <a:prstGeom prst="rect">
            <a:avLst/>
          </a:prstGeom>
          <a:noFill/>
        </p:spPr>
        <p:txBody>
          <a:bodyPr wrap="square" rtlCol="0">
            <a:spAutoFit/>
          </a:bodyPr>
          <a:lstStyle/>
          <a:p>
            <a:r>
              <a:rPr lang="en-US" sz="1600" b="1" dirty="0"/>
              <a:t>Order Management &amp; Contracting</a:t>
            </a:r>
          </a:p>
        </p:txBody>
      </p:sp>
      <p:sp>
        <p:nvSpPr>
          <p:cNvPr id="42" name="TextBox 41">
            <a:extLst>
              <a:ext uri="{FF2B5EF4-FFF2-40B4-BE49-F238E27FC236}">
                <a16:creationId xmlns:a16="http://schemas.microsoft.com/office/drawing/2014/main" xmlns="" id="{3E6FCD2F-5AF0-4B5C-B9A2-B4260FBC5630}"/>
              </a:ext>
            </a:extLst>
          </p:cNvPr>
          <p:cNvSpPr txBox="1"/>
          <p:nvPr/>
        </p:nvSpPr>
        <p:spPr>
          <a:xfrm>
            <a:off x="7148036" y="624575"/>
            <a:ext cx="2934082" cy="338554"/>
          </a:xfrm>
          <a:prstGeom prst="rect">
            <a:avLst/>
          </a:prstGeom>
          <a:solidFill>
            <a:schemeClr val="accent1">
              <a:lumMod val="50000"/>
            </a:schemeClr>
          </a:solidFill>
        </p:spPr>
        <p:txBody>
          <a:bodyPr wrap="square" rtlCol="0">
            <a:spAutoFit/>
          </a:bodyPr>
          <a:lstStyle/>
          <a:p>
            <a:pPr algn="ctr"/>
            <a:r>
              <a:rPr lang="en-US" sz="1600" b="1" dirty="0">
                <a:solidFill>
                  <a:schemeClr val="bg1"/>
                </a:solidFill>
              </a:rPr>
              <a:t>Business Processes</a:t>
            </a:r>
          </a:p>
        </p:txBody>
      </p:sp>
      <p:sp>
        <p:nvSpPr>
          <p:cNvPr id="21" name="Slide Number Placeholder 1">
            <a:extLst>
              <a:ext uri="{FF2B5EF4-FFF2-40B4-BE49-F238E27FC236}">
                <a16:creationId xmlns:a16="http://schemas.microsoft.com/office/drawing/2014/main" xmlns="" id="{D4C829BD-91AA-4ADE-BFFE-B12740C11688}"/>
              </a:ext>
            </a:extLst>
          </p:cNvPr>
          <p:cNvSpPr txBox="1">
            <a:spLocks/>
          </p:cNvSpPr>
          <p:nvPr/>
        </p:nvSpPr>
        <p:spPr>
          <a:xfrm>
            <a:off x="9245437" y="637087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57F1E4F-1CFF-5643-939E-217C01CDF565}" type="slidenum">
              <a:rPr lang="en-US" sz="1200" smtClean="0">
                <a:solidFill>
                  <a:prstClr val="black">
                    <a:tint val="75000"/>
                  </a:prstClr>
                </a:solidFill>
                <a:latin typeface="Calibri" panose="020F0502020204030204"/>
              </a:rPr>
              <a:pPr algn="r">
                <a:defRPr/>
              </a:pPr>
              <a:t>9</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829435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BM2009">
  <a:themeElements>
    <a:clrScheme name="1_IBM2009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fontScheme name="1_IBM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2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2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1_IBM2009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TotalTime>
  <Words>4143</Words>
  <Application>Microsoft Office PowerPoint</Application>
  <PresentationFormat>Widescreen</PresentationFormat>
  <Paragraphs>581</Paragraphs>
  <Slides>29</Slides>
  <Notes>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29</vt:i4>
      </vt:variant>
    </vt:vector>
  </HeadingPairs>
  <TitlesOfParts>
    <vt:vector size="44" baseType="lpstr">
      <vt:lpstr>ＭＳ Ｐゴシック</vt:lpstr>
      <vt:lpstr>ＭＳ Ｐゴシック</vt:lpstr>
      <vt:lpstr>Arial</vt:lpstr>
      <vt:lpstr>Calibri</vt:lpstr>
      <vt:lpstr>Calibri Light</vt:lpstr>
      <vt:lpstr>Courier New</vt:lpstr>
      <vt:lpstr>Helvetica</vt:lpstr>
      <vt:lpstr>Helvetica Neue</vt:lpstr>
      <vt:lpstr>Helvetica Neue Light</vt:lpstr>
      <vt:lpstr>Helvetica Neue Medium</vt:lpstr>
      <vt:lpstr>IBM Plex Sans</vt:lpstr>
      <vt:lpstr>ITC Lubalin Graph Std</vt:lpstr>
      <vt:lpstr>Wingdings</vt:lpstr>
      <vt:lpstr>Office Theme</vt:lpstr>
      <vt:lpstr>1_IBM2009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Blueprism Security / Permissions Management</vt:lpstr>
      <vt:lpstr>Automation Deep Dive analysis</vt:lpstr>
      <vt:lpstr>Executive Summary</vt:lpstr>
      <vt:lpstr>Level1 support: Repetitive requests can be handled through cognitive solution. Majority are similar in nature.</vt:lpstr>
      <vt:lpstr>PowerPoint Presentation</vt:lpstr>
      <vt:lpstr>PowerPoint Presentation</vt:lpstr>
      <vt:lpstr>PowerPoint Presentation</vt:lpstr>
      <vt:lpstr>PowerPoint Presentation</vt:lpstr>
      <vt:lpstr>Robotic Process Automation Security Principles </vt:lpstr>
      <vt:lpstr>Robotic Process Automation Security Principles (..cont) </vt:lpstr>
      <vt:lpstr>Robotic Process Automation Security Principles (..cont) </vt:lpstr>
      <vt:lpstr>Robotic Process Automation Security Principles (..cont) </vt:lpstr>
      <vt:lpstr>Robotic Process Automation Security Principles (..cont)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Microsite for client xyz for IBM Roadshow</dc:title>
  <dc:creator>ANUPAMA JAMWAL</dc:creator>
  <cp:lastModifiedBy>ADMINIBM</cp:lastModifiedBy>
  <cp:revision>125</cp:revision>
  <dcterms:created xsi:type="dcterms:W3CDTF">2018-08-17T06:49:33Z</dcterms:created>
  <dcterms:modified xsi:type="dcterms:W3CDTF">2018-08-31T04:57:40Z</dcterms:modified>
</cp:coreProperties>
</file>